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91" r:id="rId5"/>
    <p:sldId id="292" r:id="rId6"/>
    <p:sldId id="293" r:id="rId7"/>
    <p:sldId id="294" r:id="rId8"/>
    <p:sldId id="295" r:id="rId9"/>
    <p:sldId id="297" r:id="rId10"/>
    <p:sldId id="261" r:id="rId11"/>
    <p:sldId id="298" r:id="rId12"/>
    <p:sldId id="308" r:id="rId13"/>
    <p:sldId id="309" r:id="rId14"/>
    <p:sldId id="310" r:id="rId15"/>
    <p:sldId id="311" r:id="rId16"/>
    <p:sldId id="312" r:id="rId17"/>
    <p:sldId id="304" r:id="rId18"/>
    <p:sldId id="313" r:id="rId19"/>
    <p:sldId id="289" r:id="rId20"/>
    <p:sldId id="306" r:id="rId21"/>
    <p:sldId id="307" r:id="rId22"/>
    <p:sldId id="266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363434-1A55-164B-BCF4-8C5EC0CCA220}" v="279" dt="2026-01-13T04:39:08.74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4B254-85E9-1A4D-B717-8B12409F3B48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463D5-D519-A642-AD90-ECF06C9E6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42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di-debug</a:t>
            </a:r>
          </a:p>
          <a:p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pernah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selesai</a:t>
            </a:r>
            <a:endParaRPr lang="en-ID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Kerja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kacau</a:t>
            </a:r>
            <a:endParaRPr lang="en-ID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sulit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dipahami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bulan</a:t>
            </a:r>
            <a:endParaRPr lang="en-ID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463D5-D519-A642-AD90-ECF06C9E6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6547359" cy="9258300"/>
            <a:chOff x="0" y="0"/>
            <a:chExt cx="937042" cy="132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7042" cy="1325026"/>
            </a:xfrm>
            <a:custGeom>
              <a:avLst/>
              <a:gdLst/>
              <a:ahLst/>
              <a:cxnLst/>
              <a:rect l="l" t="t" r="r" b="b"/>
              <a:pathLst>
                <a:path w="937042" h="1325026">
                  <a:moveTo>
                    <a:pt x="0" y="0"/>
                  </a:moveTo>
                  <a:lnTo>
                    <a:pt x="937042" y="0"/>
                  </a:lnTo>
                  <a:lnTo>
                    <a:pt x="937042" y="1325026"/>
                  </a:lnTo>
                  <a:lnTo>
                    <a:pt x="0" y="1325026"/>
                  </a:lnTo>
                  <a:close/>
                </a:path>
              </a:pathLst>
            </a:custGeom>
            <a:blipFill>
              <a:blip r:embed="rId2"/>
              <a:stretch>
                <a:fillRect t="-3072" b="-30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48600" y="356972"/>
            <a:ext cx="9517442" cy="3643528"/>
            <a:chOff x="0" y="0"/>
            <a:chExt cx="2104756" cy="463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4756" cy="463038"/>
            </a:xfrm>
            <a:custGeom>
              <a:avLst/>
              <a:gdLst/>
              <a:ahLst/>
              <a:cxnLst/>
              <a:rect l="l" t="t" r="r" b="b"/>
              <a:pathLst>
                <a:path w="2104756" h="463038">
                  <a:moveTo>
                    <a:pt x="0" y="0"/>
                  </a:moveTo>
                  <a:lnTo>
                    <a:pt x="2104756" y="0"/>
                  </a:lnTo>
                  <a:lnTo>
                    <a:pt x="2104756" y="463038"/>
                  </a:lnTo>
                  <a:lnTo>
                    <a:pt x="0" y="46303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104756" cy="491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055401" y="3467100"/>
            <a:ext cx="318199" cy="318199"/>
            <a:chOff x="0" y="0"/>
            <a:chExt cx="83806" cy="838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806" cy="83806"/>
            </a:xfrm>
            <a:custGeom>
              <a:avLst/>
              <a:gdLst/>
              <a:ahLst/>
              <a:cxnLst/>
              <a:rect l="l" t="t" r="r" b="b"/>
              <a:pathLst>
                <a:path w="83806" h="83806">
                  <a:moveTo>
                    <a:pt x="0" y="0"/>
                  </a:moveTo>
                  <a:lnTo>
                    <a:pt x="83806" y="0"/>
                  </a:lnTo>
                  <a:lnTo>
                    <a:pt x="83806" y="83806"/>
                  </a:lnTo>
                  <a:lnTo>
                    <a:pt x="0" y="83806"/>
                  </a:lnTo>
                  <a:close/>
                </a:path>
              </a:pathLst>
            </a:custGeom>
            <a:solidFill>
              <a:srgbClr val="FF51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3806" cy="112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9168029"/>
            <a:ext cx="6547359" cy="90271"/>
            <a:chOff x="0" y="0"/>
            <a:chExt cx="1724407" cy="237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4407" cy="23775"/>
            </a:xfrm>
            <a:custGeom>
              <a:avLst/>
              <a:gdLst/>
              <a:ahLst/>
              <a:cxnLst/>
              <a:rect l="l" t="t" r="r" b="b"/>
              <a:pathLst>
                <a:path w="1724407" h="23775">
                  <a:moveTo>
                    <a:pt x="0" y="0"/>
                  </a:moveTo>
                  <a:lnTo>
                    <a:pt x="1724407" y="0"/>
                  </a:lnTo>
                  <a:lnTo>
                    <a:pt x="1724407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724407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0200" y="3848100"/>
            <a:ext cx="165799" cy="165799"/>
            <a:chOff x="0" y="0"/>
            <a:chExt cx="43667" cy="436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667" cy="43667"/>
            </a:xfrm>
            <a:custGeom>
              <a:avLst/>
              <a:gdLst/>
              <a:ahLst/>
              <a:cxnLst/>
              <a:rect l="l" t="t" r="r" b="b"/>
              <a:pathLst>
                <a:path w="43667" h="43667">
                  <a:moveTo>
                    <a:pt x="0" y="0"/>
                  </a:moveTo>
                  <a:lnTo>
                    <a:pt x="43667" y="0"/>
                  </a:lnTo>
                  <a:lnTo>
                    <a:pt x="43667" y="43667"/>
                  </a:lnTo>
                  <a:lnTo>
                    <a:pt x="0" y="43667"/>
                  </a:lnTo>
                  <a:close/>
                </a:path>
              </a:pathLst>
            </a:custGeom>
            <a:solidFill>
              <a:srgbClr val="FF51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3667" cy="72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848600" y="37886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014187" y="876300"/>
            <a:ext cx="9245113" cy="3114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06"/>
              </a:lnSpc>
            </a:pPr>
            <a:r>
              <a:rPr lang="en-US" sz="14293" spc="-1172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Software Engineering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71126" y="8629650"/>
            <a:ext cx="1988174" cy="62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Understanding the Foundation of Modern Technology</a:t>
            </a:r>
          </a:p>
        </p:txBody>
      </p:sp>
      <p:sp>
        <p:nvSpPr>
          <p:cNvPr id="21" name="Freeform 21"/>
          <p:cNvSpPr/>
          <p:nvPr/>
        </p:nvSpPr>
        <p:spPr>
          <a:xfrm flipH="1" flipV="1">
            <a:off x="17068800" y="4191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A1ED0-A558-46C2-DBEF-8051EE511C45}"/>
              </a:ext>
            </a:extLst>
          </p:cNvPr>
          <p:cNvSpPr txBox="1"/>
          <p:nvPr/>
        </p:nvSpPr>
        <p:spPr>
          <a:xfrm>
            <a:off x="7848600" y="4305984"/>
            <a:ext cx="595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Day2 – Requirements &amp; Design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01399" y="1789848"/>
            <a:ext cx="5484983" cy="6707304"/>
            <a:chOff x="0" y="0"/>
            <a:chExt cx="3298097" cy="40330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98097" cy="4033073"/>
            </a:xfrm>
            <a:custGeom>
              <a:avLst/>
              <a:gdLst/>
              <a:ahLst/>
              <a:cxnLst/>
              <a:rect l="l" t="t" r="r" b="b"/>
              <a:pathLst>
                <a:path w="3298097" h="4033073">
                  <a:moveTo>
                    <a:pt x="0" y="0"/>
                  </a:moveTo>
                  <a:lnTo>
                    <a:pt x="3298097" y="0"/>
                  </a:lnTo>
                  <a:lnTo>
                    <a:pt x="3298097" y="4033073"/>
                  </a:lnTo>
                  <a:lnTo>
                    <a:pt x="0" y="4033073"/>
                  </a:lnTo>
                  <a:close/>
                </a:path>
              </a:pathLst>
            </a:custGeom>
            <a:blipFill>
              <a:blip r:embed="rId2"/>
              <a:stretch>
                <a:fillRect l="-13551" r="-699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272165"/>
            <a:ext cx="8715676" cy="6774184"/>
            <a:chOff x="0" y="-28575"/>
            <a:chExt cx="2295487" cy="17841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5487" cy="1755573"/>
            </a:xfrm>
            <a:custGeom>
              <a:avLst/>
              <a:gdLst/>
              <a:ahLst/>
              <a:cxnLst/>
              <a:rect l="l" t="t" r="r" b="b"/>
              <a:pathLst>
                <a:path w="2295487" h="1127036">
                  <a:moveTo>
                    <a:pt x="0" y="0"/>
                  </a:moveTo>
                  <a:lnTo>
                    <a:pt x="2295487" y="0"/>
                  </a:lnTo>
                  <a:lnTo>
                    <a:pt x="2295487" y="1127036"/>
                  </a:lnTo>
                  <a:lnTo>
                    <a:pt x="0" y="1127036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295487" cy="1155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663110"/>
            <a:ext cx="6375753" cy="90271"/>
            <a:chOff x="0" y="0"/>
            <a:chExt cx="1679211" cy="23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228480" y="90487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9" y="0"/>
                </a:lnTo>
                <a:lnTo>
                  <a:pt x="272919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028700"/>
            <a:ext cx="8392177" cy="39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4000" spc="-12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Quiz Time!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263" y="2938161"/>
            <a:ext cx="8081113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b="1">
                <a:solidFill>
                  <a:schemeClr val="bg1"/>
                </a:solidFill>
              </a:rPr>
              <a:t>1. What's the difference between functional and non-functional requirements?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5000" y="3290309"/>
            <a:ext cx="720481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>
                <a:solidFill>
                  <a:schemeClr val="bg1"/>
                </a:solidFill>
              </a:rPr>
              <a:t>A) No difference</a:t>
            </a:r>
          </a:p>
          <a:p>
            <a:r>
              <a:rPr lang="en-ID">
                <a:solidFill>
                  <a:schemeClr val="bg1"/>
                </a:solidFill>
              </a:rPr>
              <a:t>B) Functional = what, Non-functional = how</a:t>
            </a:r>
          </a:p>
          <a:p>
            <a:r>
              <a:rPr lang="en-ID">
                <a:solidFill>
                  <a:schemeClr val="bg1"/>
                </a:solidFill>
              </a:rPr>
              <a:t>C) Functional is more important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63263" y="4524717"/>
            <a:ext cx="7446549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b="1">
                <a:solidFill>
                  <a:schemeClr val="bg1"/>
                </a:solidFill>
              </a:rPr>
              <a:t>2. Which is a better user story?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04999" y="4939958"/>
            <a:ext cx="76495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>
                <a:solidFill>
                  <a:schemeClr val="bg1"/>
                </a:solidFill>
              </a:rPr>
              <a:t>A) "As a user, I want a login page"</a:t>
            </a:r>
          </a:p>
          <a:p>
            <a:r>
              <a:rPr lang="en-ID">
                <a:solidFill>
                  <a:schemeClr val="bg1"/>
                </a:solidFill>
              </a:rPr>
              <a:t>B) "As a student, I want to securely access my tasks so that my data is protected"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63263" y="6124918"/>
            <a:ext cx="7446549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D" b="1">
                <a:solidFill>
                  <a:schemeClr val="bg1"/>
                </a:solidFill>
              </a:rPr>
              <a:t>3. What makes acceptance criteria good?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" y="6477066"/>
            <a:ext cx="720481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>
                <a:solidFill>
                  <a:schemeClr val="bg1"/>
                </a:solidFill>
              </a:rPr>
              <a:t>A) Very detailed technical specifications</a:t>
            </a:r>
          </a:p>
          <a:p>
            <a:r>
              <a:rPr lang="en-ID">
                <a:solidFill>
                  <a:schemeClr val="bg1"/>
                </a:solidFill>
              </a:rPr>
              <a:t>B) Testable conditions that define "done"</a:t>
            </a:r>
          </a:p>
          <a:p>
            <a:r>
              <a:rPr lang="en-ID">
                <a:solidFill>
                  <a:schemeClr val="bg1"/>
                </a:solidFill>
              </a:rPr>
              <a:t>C) Long descriptions of every possible scenario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16986382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flipV="1">
            <a:off x="11228480" y="10311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9" y="211884"/>
                </a:lnTo>
                <a:lnTo>
                  <a:pt x="272919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 flipV="1">
            <a:off x="16986382" y="10287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310810-B3E4-D647-3F35-67CD54DFA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354537AF-DAC6-9244-E86C-5BCDD4A82382}"/>
              </a:ext>
            </a:extLst>
          </p:cNvPr>
          <p:cNvSpPr/>
          <p:nvPr/>
        </p:nvSpPr>
        <p:spPr>
          <a:xfrm>
            <a:off x="9201143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532DD20-9FC0-EC08-1606-6011725287C5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i="1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System Design Introduction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09FE97D-C3DF-2ED6-22C7-7A8A649BCAFA}"/>
              </a:ext>
            </a:extLst>
          </p:cNvPr>
          <p:cNvSpPr/>
          <p:nvPr/>
        </p:nvSpPr>
        <p:spPr>
          <a:xfrm flipH="1">
            <a:off x="17490234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08B6F82-7D80-55A8-71BC-0122A594860F}"/>
              </a:ext>
            </a:extLst>
          </p:cNvPr>
          <p:cNvSpPr/>
          <p:nvPr/>
        </p:nvSpPr>
        <p:spPr>
          <a:xfrm flipV="1">
            <a:off x="920129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0C383FE-1018-4593-1DA3-F7EBDD3BCC3A}"/>
              </a:ext>
            </a:extLst>
          </p:cNvPr>
          <p:cNvSpPr/>
          <p:nvPr/>
        </p:nvSpPr>
        <p:spPr>
          <a:xfrm flipH="1" flipV="1">
            <a:off x="1749038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0B9F5D42-615F-1F7F-DFEE-FE55B99D6EA1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BABC606C-29A0-14CC-32C5-8C09601F2DE9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6523593D-6E9F-FD87-96AF-C12E8449A8AA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199845-16F8-C236-21CA-B53D0F3FA0BE}"/>
              </a:ext>
            </a:extLst>
          </p:cNvPr>
          <p:cNvSpPr txBox="1"/>
          <p:nvPr/>
        </p:nvSpPr>
        <p:spPr>
          <a:xfrm>
            <a:off x="1026695" y="1973179"/>
            <a:ext cx="3941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From Requirements to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7DA1F-8ABB-499E-EA37-1D7BADE67FDC}"/>
              </a:ext>
            </a:extLst>
          </p:cNvPr>
          <p:cNvSpPr txBox="1"/>
          <p:nvPr/>
        </p:nvSpPr>
        <p:spPr>
          <a:xfrm>
            <a:off x="1064747" y="2568542"/>
            <a:ext cx="4073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🏗️ What is System Design?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173A7-97C3-FC8C-21A0-3CA9A5926287}"/>
              </a:ext>
            </a:extLst>
          </p:cNvPr>
          <p:cNvSpPr txBox="1"/>
          <p:nvPr/>
        </p:nvSpPr>
        <p:spPr>
          <a:xfrm>
            <a:off x="1102069" y="3091762"/>
            <a:ext cx="55903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i="1">
                <a:solidFill>
                  <a:schemeClr val="bg1"/>
                </a:solidFill>
              </a:rPr>
              <a:t>The process of defining: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Components: What parts make up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Interfaces: How parts communicate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Data flow: How information moves through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Technology choices: What tools and frameworks to 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583F2-1576-E262-1433-DF08506B8275}"/>
              </a:ext>
            </a:extLst>
          </p:cNvPr>
          <p:cNvSpPr txBox="1"/>
          <p:nvPr/>
        </p:nvSpPr>
        <p:spPr>
          <a:xfrm>
            <a:off x="1067859" y="4885644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🎯 Goals of Good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9B4B08-0953-6CAB-7C9D-1E80FAA6D3D0}"/>
              </a:ext>
            </a:extLst>
          </p:cNvPr>
          <p:cNvSpPr txBox="1"/>
          <p:nvPr/>
        </p:nvSpPr>
        <p:spPr>
          <a:xfrm>
            <a:off x="1105181" y="5408864"/>
            <a:ext cx="6066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Maintainable: Easy to modify and extend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Scalable: Can handle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Testable: Components can be tested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Understandable: New team members can quickly contribute</a:t>
            </a:r>
          </a:p>
        </p:txBody>
      </p:sp>
      <p:pic>
        <p:nvPicPr>
          <p:cNvPr id="1028" name="Picture 4" descr="System Design Roadmap: Step-by-Step">
            <a:extLst>
              <a:ext uri="{FF2B5EF4-FFF2-40B4-BE49-F238E27FC236}">
                <a16:creationId xmlns:a16="http://schemas.microsoft.com/office/drawing/2014/main" id="{35A8BB67-E40D-723D-48C8-A6A248E37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45" y="2393428"/>
            <a:ext cx="69723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03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36338D-93E2-CB06-B86F-11CDBAF0D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3C54963-DF37-9B2D-2096-4240655666B8}"/>
              </a:ext>
            </a:extLst>
          </p:cNvPr>
          <p:cNvSpPr/>
          <p:nvPr/>
        </p:nvSpPr>
        <p:spPr>
          <a:xfrm>
            <a:off x="9201143" y="5706061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3C25426-0732-C7DE-FFAD-5432A7A9E8F4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High-Level Architecture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1BB7FCD-2B15-58E9-330C-ECBCF882DD91}"/>
              </a:ext>
            </a:extLst>
          </p:cNvPr>
          <p:cNvSpPr/>
          <p:nvPr/>
        </p:nvSpPr>
        <p:spPr>
          <a:xfrm flipH="1">
            <a:off x="17490234" y="5706061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91ADDD6-02D8-FD7F-46FD-3FC09E7823E1}"/>
              </a:ext>
            </a:extLst>
          </p:cNvPr>
          <p:cNvSpPr/>
          <p:nvPr/>
        </p:nvSpPr>
        <p:spPr>
          <a:xfrm flipV="1">
            <a:off x="920129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E7DA4D1-F42D-B53B-5E97-4675B9786D5E}"/>
              </a:ext>
            </a:extLst>
          </p:cNvPr>
          <p:cNvSpPr/>
          <p:nvPr/>
        </p:nvSpPr>
        <p:spPr>
          <a:xfrm flipH="1" flipV="1">
            <a:off x="1749038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1992348-1950-5608-CB5B-208C3DAE9FC3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EA86D7E7-1B29-25A8-E0EA-A801933E1318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0EAE5402-AADD-033F-2B98-4BEFD0F3F552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5ED8665-0DE9-01D4-0582-EDAC4E8845C8}"/>
              </a:ext>
            </a:extLst>
          </p:cNvPr>
          <p:cNvSpPr txBox="1"/>
          <p:nvPr/>
        </p:nvSpPr>
        <p:spPr>
          <a:xfrm>
            <a:off x="1026695" y="1973179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The Big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1B83E-0F2B-4B15-4FD6-C912D06C1921}"/>
              </a:ext>
            </a:extLst>
          </p:cNvPr>
          <p:cNvSpPr txBox="1"/>
          <p:nvPr/>
        </p:nvSpPr>
        <p:spPr>
          <a:xfrm>
            <a:off x="1064747" y="2568542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🍽️ Restaurant Analogy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ADACA-F2A9-88EC-2A7A-72794418B06F}"/>
              </a:ext>
            </a:extLst>
          </p:cNvPr>
          <p:cNvSpPr txBox="1"/>
          <p:nvPr/>
        </p:nvSpPr>
        <p:spPr>
          <a:xfrm>
            <a:off x="1102069" y="3091762"/>
            <a:ext cx="5320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Waiter (Presentation): Takes orders, serves 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Chef (Business Logic): Prepares food, follows recipes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Pantry (Data): Stores ingredients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E8C45-E345-FFE3-3F71-40C9E0264A74}"/>
              </a:ext>
            </a:extLst>
          </p:cNvPr>
          <p:cNvSpPr txBox="1"/>
          <p:nvPr/>
        </p:nvSpPr>
        <p:spPr>
          <a:xfrm>
            <a:off x="1067859" y="4792336"/>
            <a:ext cx="1814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✅ Benefits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1C703-AB5D-0A94-EB42-E907C12AC933}"/>
              </a:ext>
            </a:extLst>
          </p:cNvPr>
          <p:cNvSpPr txBox="1"/>
          <p:nvPr/>
        </p:nvSpPr>
        <p:spPr>
          <a:xfrm>
            <a:off x="1105181" y="5315556"/>
            <a:ext cx="4355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Clear separation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Each layer can be modified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Easier to test and maintain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7035EE-745D-89AD-AFA6-A2454D60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804" y="2426707"/>
            <a:ext cx="8488039" cy="322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8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88A49-A38C-772F-251A-7AC83437B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257A7277-708E-2E9E-97C3-A141A8D08D63}"/>
              </a:ext>
            </a:extLst>
          </p:cNvPr>
          <p:cNvSpPr/>
          <p:nvPr/>
        </p:nvSpPr>
        <p:spPr>
          <a:xfrm>
            <a:off x="9201143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4037AED-E5CB-1B45-CB36-FC4C38CDC4DC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MVC Pattern Introduction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D269B9E-E8EA-061D-8C72-959ABE43EEEB}"/>
              </a:ext>
            </a:extLst>
          </p:cNvPr>
          <p:cNvSpPr/>
          <p:nvPr/>
        </p:nvSpPr>
        <p:spPr>
          <a:xfrm flipH="1">
            <a:off x="17490234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13265DE-A1F4-6E71-9F0B-981FFC938BED}"/>
              </a:ext>
            </a:extLst>
          </p:cNvPr>
          <p:cNvSpPr/>
          <p:nvPr/>
        </p:nvSpPr>
        <p:spPr>
          <a:xfrm flipV="1">
            <a:off x="920129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0367F5E6-9D98-3BBD-6F67-FC24CDA04C16}"/>
              </a:ext>
            </a:extLst>
          </p:cNvPr>
          <p:cNvSpPr/>
          <p:nvPr/>
        </p:nvSpPr>
        <p:spPr>
          <a:xfrm flipH="1" flipV="1">
            <a:off x="1749038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028F04CB-72BC-8B83-F767-9C788D040E07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661DF5E7-1656-0D9C-ACEC-2EBDD64D288B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7F52FAAA-510D-02C3-AC1D-439D6DBDC7A4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32DAD38-D66D-F090-4C01-B009A257E95E}"/>
              </a:ext>
            </a:extLst>
          </p:cNvPr>
          <p:cNvSpPr txBox="1"/>
          <p:nvPr/>
        </p:nvSpPr>
        <p:spPr>
          <a:xfrm>
            <a:off x="1026695" y="1973179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Model-View-Controller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C1B43-BEC9-7E44-BBE4-E9859AADFBB2}"/>
              </a:ext>
            </a:extLst>
          </p:cNvPr>
          <p:cNvSpPr txBox="1"/>
          <p:nvPr/>
        </p:nvSpPr>
        <p:spPr>
          <a:xfrm>
            <a:off x="1064747" y="2568542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📊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6C274-ADCA-B32B-A9D8-C55097FF1571}"/>
              </a:ext>
            </a:extLst>
          </p:cNvPr>
          <p:cNvSpPr txBox="1"/>
          <p:nvPr/>
        </p:nvSpPr>
        <p:spPr>
          <a:xfrm>
            <a:off x="1102069" y="3091762"/>
            <a:ext cx="3961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Represents data and business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Independent of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Example: Task, User, Category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F36B2-61DF-628A-5D58-45A176EB2E04}"/>
              </a:ext>
            </a:extLst>
          </p:cNvPr>
          <p:cNvSpPr txBox="1"/>
          <p:nvPr/>
        </p:nvSpPr>
        <p:spPr>
          <a:xfrm>
            <a:off x="1067859" y="4008568"/>
            <a:ext cx="1343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👁️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1B79E-7969-4C6A-37EA-97F1563F219C}"/>
              </a:ext>
            </a:extLst>
          </p:cNvPr>
          <p:cNvSpPr txBox="1"/>
          <p:nvPr/>
        </p:nvSpPr>
        <p:spPr>
          <a:xfrm>
            <a:off x="1105181" y="4531788"/>
            <a:ext cx="4032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Presents data to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Handles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Example: HTML pages, mobile screens</a:t>
            </a:r>
          </a:p>
        </p:txBody>
      </p:sp>
      <p:pic>
        <p:nvPicPr>
          <p:cNvPr id="4098" name="Picture 2" descr="MVC Architecture. MVC (Model-View-Controller)… | by Neha Goel | Medium">
            <a:extLst>
              <a:ext uri="{FF2B5EF4-FFF2-40B4-BE49-F238E27FC236}">
                <a16:creationId xmlns:a16="http://schemas.microsoft.com/office/drawing/2014/main" id="{1B1C9F8A-8EB9-C644-2299-AB322EBB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776" y="2288459"/>
            <a:ext cx="7740038" cy="648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17A693-7265-443C-C0F7-654738A840AB}"/>
              </a:ext>
            </a:extLst>
          </p:cNvPr>
          <p:cNvSpPr txBox="1"/>
          <p:nvPr/>
        </p:nvSpPr>
        <p:spPr>
          <a:xfrm>
            <a:off x="1070971" y="5541898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🎮 Controller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36F63-FCBB-F37F-392A-65122289EC87}"/>
              </a:ext>
            </a:extLst>
          </p:cNvPr>
          <p:cNvSpPr txBox="1"/>
          <p:nvPr/>
        </p:nvSpPr>
        <p:spPr>
          <a:xfrm>
            <a:off x="1108293" y="6065118"/>
            <a:ext cx="4155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Handles user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Coordinates between Model and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Example: </a:t>
            </a:r>
            <a:r>
              <a:rPr lang="en-ID" i="1" err="1">
                <a:solidFill>
                  <a:schemeClr val="bg1"/>
                </a:solidFill>
              </a:rPr>
              <a:t>TaskController</a:t>
            </a:r>
            <a:r>
              <a:rPr lang="en-ID" i="1">
                <a:solidFill>
                  <a:schemeClr val="bg1"/>
                </a:solidFill>
              </a:rPr>
              <a:t>, </a:t>
            </a:r>
            <a:r>
              <a:rPr lang="en-ID" i="1" err="1">
                <a:solidFill>
                  <a:schemeClr val="bg1"/>
                </a:solidFill>
              </a:rPr>
              <a:t>UserController</a:t>
            </a:r>
            <a:endParaRPr lang="en-ID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1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506A6-3067-2F15-45EF-6BCB27B03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A916E901-B780-F2B4-6E08-97389EBD90E7}"/>
              </a:ext>
            </a:extLst>
          </p:cNvPr>
          <p:cNvSpPr/>
          <p:nvPr/>
        </p:nvSpPr>
        <p:spPr>
          <a:xfrm>
            <a:off x="9201143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BAE37DC-4148-3BE1-4060-9A4EE012EECF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MVC in Our Task Manager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EF32B75-28B6-DCD2-AF8B-E0D58469B479}"/>
              </a:ext>
            </a:extLst>
          </p:cNvPr>
          <p:cNvSpPr/>
          <p:nvPr/>
        </p:nvSpPr>
        <p:spPr>
          <a:xfrm flipH="1">
            <a:off x="17490234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B898877-4015-22D9-D7B5-983D9692B16F}"/>
              </a:ext>
            </a:extLst>
          </p:cNvPr>
          <p:cNvSpPr/>
          <p:nvPr/>
        </p:nvSpPr>
        <p:spPr>
          <a:xfrm flipV="1">
            <a:off x="920129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0498094-B73F-9E3B-7C54-FD561576C8CD}"/>
              </a:ext>
            </a:extLst>
          </p:cNvPr>
          <p:cNvSpPr/>
          <p:nvPr/>
        </p:nvSpPr>
        <p:spPr>
          <a:xfrm flipH="1" flipV="1">
            <a:off x="1749038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A4946C0F-5A23-367A-847F-070FFB0DC2AA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D8C7DE05-B105-2782-58C9-9560A6BE8E67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8E37366A-40C7-AC1B-ACBE-E5E46CB2AC12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DDE18FB-9782-021E-3F18-73A1F0CE4A5A}"/>
              </a:ext>
            </a:extLst>
          </p:cNvPr>
          <p:cNvSpPr txBox="1"/>
          <p:nvPr/>
        </p:nvSpPr>
        <p:spPr>
          <a:xfrm>
            <a:off x="1026695" y="1973179"/>
            <a:ext cx="20970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Concrete Example</a:t>
            </a:r>
          </a:p>
          <a:p>
            <a:endParaRPr lang="en-ID" sz="2000" b="1">
              <a:solidFill>
                <a:schemeClr val="bg1"/>
              </a:solidFill>
            </a:endParaRPr>
          </a:p>
          <a:p>
            <a:endParaRPr lang="en-ID" sz="20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B2092-43B1-5746-8DEB-71A246FC8CDD}"/>
              </a:ext>
            </a:extLst>
          </p:cNvPr>
          <p:cNvSpPr txBox="1"/>
          <p:nvPr/>
        </p:nvSpPr>
        <p:spPr>
          <a:xfrm>
            <a:off x="1064747" y="2568542"/>
            <a:ext cx="3340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📋 Task Creation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7B7E22-CC9B-0A09-0DA0-E396582AC9F2}"/>
              </a:ext>
            </a:extLst>
          </p:cNvPr>
          <p:cNvSpPr txBox="1"/>
          <p:nvPr/>
        </p:nvSpPr>
        <p:spPr>
          <a:xfrm>
            <a:off x="1102069" y="3091762"/>
            <a:ext cx="58480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i="1">
                <a:solidFill>
                  <a:schemeClr val="bg1"/>
                </a:solidFill>
              </a:rPr>
              <a:t>User clicks "Create Task" → Controller receives request</a:t>
            </a:r>
          </a:p>
          <a:p>
            <a:pPr marL="342900" indent="-342900">
              <a:buFont typeface="+mj-lt"/>
              <a:buAutoNum type="arabicPeriod"/>
            </a:pPr>
            <a:r>
              <a:rPr lang="en-ID" i="1">
                <a:solidFill>
                  <a:schemeClr val="bg1"/>
                </a:solidFill>
              </a:rPr>
              <a:t>Controller validates input → Calls </a:t>
            </a:r>
            <a:r>
              <a:rPr lang="en-ID" i="1" err="1">
                <a:solidFill>
                  <a:schemeClr val="bg1"/>
                </a:solidFill>
              </a:rPr>
              <a:t>TaskService</a:t>
            </a:r>
            <a:endParaRPr lang="en-ID" i="1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i="1" err="1">
                <a:solidFill>
                  <a:schemeClr val="bg1"/>
                </a:solidFill>
              </a:rPr>
              <a:t>TaskService</a:t>
            </a:r>
            <a:r>
              <a:rPr lang="en-ID" i="1">
                <a:solidFill>
                  <a:schemeClr val="bg1"/>
                </a:solidFill>
              </a:rPr>
              <a:t> applies business rules → Calls </a:t>
            </a:r>
            <a:r>
              <a:rPr lang="en-ID" i="1" err="1">
                <a:solidFill>
                  <a:schemeClr val="bg1"/>
                </a:solidFill>
              </a:rPr>
              <a:t>TaskRepository</a:t>
            </a:r>
            <a:endParaRPr lang="en-ID" i="1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D" i="1" err="1">
                <a:solidFill>
                  <a:schemeClr val="bg1"/>
                </a:solidFill>
              </a:rPr>
              <a:t>TaskRepository</a:t>
            </a:r>
            <a:r>
              <a:rPr lang="en-ID" i="1">
                <a:solidFill>
                  <a:schemeClr val="bg1"/>
                </a:solidFill>
              </a:rPr>
              <a:t> saves to database → Returns Task object</a:t>
            </a:r>
          </a:p>
          <a:p>
            <a:pPr marL="342900" indent="-342900">
              <a:buFont typeface="+mj-lt"/>
              <a:buAutoNum type="arabicPeriod"/>
            </a:pPr>
            <a:r>
              <a:rPr lang="en-ID" i="1">
                <a:solidFill>
                  <a:schemeClr val="bg1"/>
                </a:solidFill>
              </a:rPr>
              <a:t>Controller formats response → Sends to View</a:t>
            </a:r>
          </a:p>
          <a:p>
            <a:pPr marL="342900" indent="-342900">
              <a:buFont typeface="+mj-lt"/>
              <a:buAutoNum type="arabicPeriod"/>
            </a:pPr>
            <a:r>
              <a:rPr lang="en-ID" i="1">
                <a:solidFill>
                  <a:schemeClr val="bg1"/>
                </a:solidFill>
              </a:rPr>
              <a:t>View displays success message → User sees confirmation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79A0C6-0218-1B88-4736-FF88C7257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128" y="2288459"/>
            <a:ext cx="45593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69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B6325-EA93-1B09-E977-2FDC7D88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B25A88A7-B5F4-4822-CF0F-9C7796AEB3D4}"/>
              </a:ext>
            </a:extLst>
          </p:cNvPr>
          <p:cNvSpPr/>
          <p:nvPr/>
        </p:nvSpPr>
        <p:spPr>
          <a:xfrm>
            <a:off x="9201143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9591605-60D8-176C-6CAA-923BD1CB61D8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Repository Pattern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03D96E3-4037-CC33-E6DA-6D1D7FE61C80}"/>
              </a:ext>
            </a:extLst>
          </p:cNvPr>
          <p:cNvSpPr/>
          <p:nvPr/>
        </p:nvSpPr>
        <p:spPr>
          <a:xfrm flipH="1">
            <a:off x="17490234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40F3149-C5FA-B378-14EA-BC65C5CAAD5F}"/>
              </a:ext>
            </a:extLst>
          </p:cNvPr>
          <p:cNvSpPr/>
          <p:nvPr/>
        </p:nvSpPr>
        <p:spPr>
          <a:xfrm flipV="1">
            <a:off x="920129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2DDD2FA-095E-5F4E-076F-E5DD97DDB21C}"/>
              </a:ext>
            </a:extLst>
          </p:cNvPr>
          <p:cNvSpPr/>
          <p:nvPr/>
        </p:nvSpPr>
        <p:spPr>
          <a:xfrm flipH="1" flipV="1">
            <a:off x="1749038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248FF06-0157-45FC-2D25-D65996E5E972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272CDDAC-4772-B60F-E4BB-EEC60432916F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2EAB1F58-EAED-4912-3C2C-DA707562998A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415AD1-1EAE-3494-F56E-53C570E79160}"/>
              </a:ext>
            </a:extLst>
          </p:cNvPr>
          <p:cNvSpPr txBox="1"/>
          <p:nvPr/>
        </p:nvSpPr>
        <p:spPr>
          <a:xfrm>
            <a:off x="1026695" y="1973179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Abstracting Data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981D8-058E-7831-C4D5-807F152FA54D}"/>
              </a:ext>
            </a:extLst>
          </p:cNvPr>
          <p:cNvSpPr txBox="1"/>
          <p:nvPr/>
        </p:nvSpPr>
        <p:spPr>
          <a:xfrm>
            <a:off x="1064747" y="2568542"/>
            <a:ext cx="2479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🤔 The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C320B-A67A-03F5-6825-12B0F191A997}"/>
              </a:ext>
            </a:extLst>
          </p:cNvPr>
          <p:cNvSpPr txBox="1"/>
          <p:nvPr/>
        </p:nvSpPr>
        <p:spPr>
          <a:xfrm>
            <a:off x="1102069" y="3091762"/>
            <a:ext cx="5594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What if we want to switch from SQLite to PostgreSQL?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What if we want to add caching?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How do we test without a real database?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4EA0FF-A177-CDD4-A9B9-5E0ADE9B9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128" y="2288459"/>
            <a:ext cx="4559300" cy="645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5EA4F-D9E6-B0FE-C0EF-B66949458152}"/>
              </a:ext>
            </a:extLst>
          </p:cNvPr>
          <p:cNvSpPr txBox="1"/>
          <p:nvPr/>
        </p:nvSpPr>
        <p:spPr>
          <a:xfrm>
            <a:off x="1067859" y="4325808"/>
            <a:ext cx="5347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💡 The Solution: Repository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16F39-FDD3-41A2-0310-FC5B3497F4BF}"/>
              </a:ext>
            </a:extLst>
          </p:cNvPr>
          <p:cNvSpPr txBox="1"/>
          <p:nvPr/>
        </p:nvSpPr>
        <p:spPr>
          <a:xfrm>
            <a:off x="1293123" y="4867689"/>
            <a:ext cx="6527260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 i="1">
                <a:solidFill>
                  <a:schemeClr val="bg1"/>
                </a:solidFill>
              </a:rPr>
              <a:t>class </a:t>
            </a:r>
            <a:r>
              <a:rPr lang="en-ID" sz="2000" i="1" err="1">
                <a:solidFill>
                  <a:schemeClr val="bg1"/>
                </a:solidFill>
              </a:rPr>
              <a:t>TaskRepository</a:t>
            </a:r>
            <a:r>
              <a:rPr lang="en-ID" sz="2000" i="1">
                <a:solidFill>
                  <a:schemeClr val="bg1"/>
                </a:solidFill>
              </a:rPr>
              <a:t> {</a:t>
            </a:r>
          </a:p>
          <a:p>
            <a:r>
              <a:rPr lang="en-ID" sz="2000" i="1">
                <a:solidFill>
                  <a:schemeClr val="bg1"/>
                </a:solidFill>
              </a:rPr>
              <a:t>    create(</a:t>
            </a:r>
            <a:r>
              <a:rPr lang="en-ID" sz="2000" i="1" err="1">
                <a:solidFill>
                  <a:schemeClr val="bg1"/>
                </a:solidFill>
              </a:rPr>
              <a:t>taskData</a:t>
            </a:r>
            <a:r>
              <a:rPr lang="en-ID" sz="2000" i="1">
                <a:solidFill>
                  <a:schemeClr val="bg1"/>
                </a:solidFill>
              </a:rPr>
              <a:t>) { /* implementation */ }</a:t>
            </a:r>
          </a:p>
          <a:p>
            <a:r>
              <a:rPr lang="en-ID" sz="2000" i="1">
                <a:solidFill>
                  <a:schemeClr val="bg1"/>
                </a:solidFill>
              </a:rPr>
              <a:t>    </a:t>
            </a:r>
            <a:r>
              <a:rPr lang="en-ID" sz="2000" i="1" err="1">
                <a:solidFill>
                  <a:schemeClr val="bg1"/>
                </a:solidFill>
              </a:rPr>
              <a:t>findById</a:t>
            </a:r>
            <a:r>
              <a:rPr lang="en-ID" sz="2000" i="1">
                <a:solidFill>
                  <a:schemeClr val="bg1"/>
                </a:solidFill>
              </a:rPr>
              <a:t>(id) { /* implementation */ }</a:t>
            </a:r>
          </a:p>
          <a:p>
            <a:r>
              <a:rPr lang="en-ID" sz="2000" i="1">
                <a:solidFill>
                  <a:schemeClr val="bg1"/>
                </a:solidFill>
              </a:rPr>
              <a:t>    </a:t>
            </a:r>
            <a:r>
              <a:rPr lang="en-ID" sz="2000" i="1" err="1">
                <a:solidFill>
                  <a:schemeClr val="bg1"/>
                </a:solidFill>
              </a:rPr>
              <a:t>findByUserId</a:t>
            </a:r>
            <a:r>
              <a:rPr lang="en-ID" sz="2000" i="1">
                <a:solidFill>
                  <a:schemeClr val="bg1"/>
                </a:solidFill>
              </a:rPr>
              <a:t>(</a:t>
            </a:r>
            <a:r>
              <a:rPr lang="en-ID" sz="2000" i="1" err="1">
                <a:solidFill>
                  <a:schemeClr val="bg1"/>
                </a:solidFill>
              </a:rPr>
              <a:t>userId</a:t>
            </a:r>
            <a:r>
              <a:rPr lang="en-ID" sz="2000" i="1">
                <a:solidFill>
                  <a:schemeClr val="bg1"/>
                </a:solidFill>
              </a:rPr>
              <a:t>) { /* implementation */ }</a:t>
            </a:r>
          </a:p>
          <a:p>
            <a:r>
              <a:rPr lang="en-ID" sz="2000" i="1">
                <a:solidFill>
                  <a:schemeClr val="bg1"/>
                </a:solidFill>
              </a:rPr>
              <a:t>    update(id, updates) { /* implementation */ }</a:t>
            </a:r>
          </a:p>
          <a:p>
            <a:r>
              <a:rPr lang="en-ID" sz="2000" i="1">
                <a:solidFill>
                  <a:schemeClr val="bg1"/>
                </a:solidFill>
              </a:rPr>
              <a:t>    delete(id) { /* implementation */ }</a:t>
            </a:r>
          </a:p>
          <a:p>
            <a:r>
              <a:rPr lang="en-ID" sz="2000" i="1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8DDD6-2DD1-C3E0-D5DD-5441200F005B}"/>
              </a:ext>
            </a:extLst>
          </p:cNvPr>
          <p:cNvSpPr txBox="1"/>
          <p:nvPr/>
        </p:nvSpPr>
        <p:spPr>
          <a:xfrm>
            <a:off x="1067859" y="7498213"/>
            <a:ext cx="1814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✅ Benefits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B9C416-AC1A-710F-7A73-5EBDEB32D9D7}"/>
              </a:ext>
            </a:extLst>
          </p:cNvPr>
          <p:cNvSpPr txBox="1"/>
          <p:nvPr/>
        </p:nvSpPr>
        <p:spPr>
          <a:xfrm>
            <a:off x="1105181" y="8021433"/>
            <a:ext cx="6497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Abstraction: Business logic doesn't know about database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Testability: Can use mock repository for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Flexibility: Easy to switch data storage solutions</a:t>
            </a:r>
          </a:p>
        </p:txBody>
      </p:sp>
    </p:spTree>
    <p:extLst>
      <p:ext uri="{BB962C8B-B14F-4D97-AF65-F5344CB8AC3E}">
        <p14:creationId xmlns:p14="http://schemas.microsoft.com/office/powerpoint/2010/main" val="23665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435AD-C24A-8FA0-1EB8-FC4E78048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6D330799-C036-EA4E-ACC1-E840F3D40C4E}"/>
              </a:ext>
            </a:extLst>
          </p:cNvPr>
          <p:cNvSpPr/>
          <p:nvPr/>
        </p:nvSpPr>
        <p:spPr>
          <a:xfrm>
            <a:off x="9201143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89F7AE8-E2DB-A786-3683-1415E80B7CA3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Design Pattern Benefits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F28FCB4-697D-EDF3-F9FF-4C41211937ED}"/>
              </a:ext>
            </a:extLst>
          </p:cNvPr>
          <p:cNvSpPr/>
          <p:nvPr/>
        </p:nvSpPr>
        <p:spPr>
          <a:xfrm flipH="1">
            <a:off x="17490234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7B47ADE-B015-1A78-BBA3-0062F846E32B}"/>
              </a:ext>
            </a:extLst>
          </p:cNvPr>
          <p:cNvSpPr/>
          <p:nvPr/>
        </p:nvSpPr>
        <p:spPr>
          <a:xfrm flipV="1">
            <a:off x="920129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3DA1A5D-AFC5-9A33-4FEB-55F713A87605}"/>
              </a:ext>
            </a:extLst>
          </p:cNvPr>
          <p:cNvSpPr/>
          <p:nvPr/>
        </p:nvSpPr>
        <p:spPr>
          <a:xfrm flipH="1" flipV="1">
            <a:off x="1749038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BF533915-7318-54A2-5D57-0B6E13FCFBA8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388DC333-3A73-849A-89FB-E523584A95C1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79D45016-A95F-1FB9-EAD0-5E26084B9DD1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94931F-A2EE-84E8-7538-B5281E1A6EAC}"/>
              </a:ext>
            </a:extLst>
          </p:cNvPr>
          <p:cNvSpPr txBox="1"/>
          <p:nvPr/>
        </p:nvSpPr>
        <p:spPr>
          <a:xfrm>
            <a:off x="1026695" y="1973179"/>
            <a:ext cx="2415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Why Patterns Matter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DACD6-A311-0F36-B756-1595C723A1F3}"/>
              </a:ext>
            </a:extLst>
          </p:cNvPr>
          <p:cNvSpPr txBox="1"/>
          <p:nvPr/>
        </p:nvSpPr>
        <p:spPr>
          <a:xfrm>
            <a:off x="1064747" y="2568542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🗣️ Common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8CD28-A7C8-B4BF-4484-48E75FB5FBBB}"/>
              </a:ext>
            </a:extLst>
          </p:cNvPr>
          <p:cNvSpPr txBox="1"/>
          <p:nvPr/>
        </p:nvSpPr>
        <p:spPr>
          <a:xfrm>
            <a:off x="1102069" y="3091762"/>
            <a:ext cx="5737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"We're using MVC" → Everyone understands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"Let's add a Repository" → Clear what needs to be done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Faster communication in teams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0581ED-974E-6BE9-3B15-357ACD0BB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128" y="2288459"/>
            <a:ext cx="4559300" cy="645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CAEA82-D141-AE43-FBE4-19C6A762BBCA}"/>
              </a:ext>
            </a:extLst>
          </p:cNvPr>
          <p:cNvSpPr txBox="1"/>
          <p:nvPr/>
        </p:nvSpPr>
        <p:spPr>
          <a:xfrm>
            <a:off x="1067859" y="4325808"/>
            <a:ext cx="3071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🔄 Proven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B17CE-D4CF-4936-932F-0C8A66459DC3}"/>
              </a:ext>
            </a:extLst>
          </p:cNvPr>
          <p:cNvSpPr txBox="1"/>
          <p:nvPr/>
        </p:nvSpPr>
        <p:spPr>
          <a:xfrm>
            <a:off x="1293123" y="4867689"/>
            <a:ext cx="652726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i="1">
                <a:solidFill>
                  <a:schemeClr val="bg1"/>
                </a:solidFill>
              </a:rPr>
              <a:t>Patterns solve recurring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i="1">
                <a:solidFill>
                  <a:schemeClr val="bg1"/>
                </a:solidFill>
              </a:rPr>
              <a:t>Battle-tested in thousands of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i="1">
                <a:solidFill>
                  <a:schemeClr val="bg1"/>
                </a:solidFill>
              </a:rPr>
              <a:t>Avoid reinventing the wheel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84266-1DDD-4339-BC5B-126C7920D710}"/>
              </a:ext>
            </a:extLst>
          </p:cNvPr>
          <p:cNvSpPr txBox="1"/>
          <p:nvPr/>
        </p:nvSpPr>
        <p:spPr>
          <a:xfrm>
            <a:off x="1086520" y="6023980"/>
            <a:ext cx="3628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📚 Learning Accelerator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193FD-BF68-588B-EE95-14952B3D4508}"/>
              </a:ext>
            </a:extLst>
          </p:cNvPr>
          <p:cNvSpPr txBox="1"/>
          <p:nvPr/>
        </p:nvSpPr>
        <p:spPr>
          <a:xfrm>
            <a:off x="1123842" y="6547200"/>
            <a:ext cx="5735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Understanding patterns helps you read other codebases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Easier to onboard new team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Industry standard practices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204959-6830-096D-27AC-274FF37F70A8}"/>
              </a:ext>
            </a:extLst>
          </p:cNvPr>
          <p:cNvSpPr txBox="1"/>
          <p:nvPr/>
        </p:nvSpPr>
        <p:spPr>
          <a:xfrm>
            <a:off x="1089632" y="7743924"/>
            <a:ext cx="500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⚠️ Warning: Don't Over-Engineer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74A83-7C57-6CC8-E2EB-4F2CF3432084}"/>
              </a:ext>
            </a:extLst>
          </p:cNvPr>
          <p:cNvSpPr txBox="1"/>
          <p:nvPr/>
        </p:nvSpPr>
        <p:spPr>
          <a:xfrm>
            <a:off x="1126954" y="8267144"/>
            <a:ext cx="4828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Use patterns when they solve real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Start simple, add complexity when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"Premature optimization is the root of all evil"</a:t>
            </a:r>
          </a:p>
        </p:txBody>
      </p:sp>
    </p:spTree>
    <p:extLst>
      <p:ext uri="{BB962C8B-B14F-4D97-AF65-F5344CB8AC3E}">
        <p14:creationId xmlns:p14="http://schemas.microsoft.com/office/powerpoint/2010/main" val="281172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F3188-A789-1742-B0B5-3F4EBA971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9EFB493B-6132-7E23-D7E8-9F8D762BCF6A}"/>
              </a:ext>
            </a:extLst>
          </p:cNvPr>
          <p:cNvSpPr/>
          <p:nvPr/>
        </p:nvSpPr>
        <p:spPr>
          <a:xfrm>
            <a:off x="7577614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F890E55-E26A-AA5B-C258-FFA228F88B85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Real-World Design Example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83A442A-F601-C680-81D6-D96B671E2B1F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1DF4FAA-2154-A227-FC58-0BAC4271662C}"/>
              </a:ext>
            </a:extLst>
          </p:cNvPr>
          <p:cNvSpPr/>
          <p:nvPr/>
        </p:nvSpPr>
        <p:spPr>
          <a:xfrm flipV="1">
            <a:off x="7577764" y="2356492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871A382-A600-AE36-2C96-508F33FA178F}"/>
              </a:ext>
            </a:extLst>
          </p:cNvPr>
          <p:cNvSpPr/>
          <p:nvPr/>
        </p:nvSpPr>
        <p:spPr>
          <a:xfrm flipH="1" flipV="1">
            <a:off x="16986531" y="2356492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9968C974-097B-69AC-44EE-AE1B9B6B50A7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75251110-F625-D0AC-4800-84F039E249C2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7BE2BF74-804B-3066-4649-00E587DFAC84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6146" name="Picture 2" descr="Inside Netflix's Architecture: How It Handles Billions of Views ...">
            <a:extLst>
              <a:ext uri="{FF2B5EF4-FFF2-40B4-BE49-F238E27FC236}">
                <a16:creationId xmlns:a16="http://schemas.microsoft.com/office/drawing/2014/main" id="{B57960A1-EF4C-3CC6-E04F-5A8813C7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939" y="2892978"/>
            <a:ext cx="9087275" cy="567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08446-E374-3419-27EB-E702183A9AD2}"/>
              </a:ext>
            </a:extLst>
          </p:cNvPr>
          <p:cNvSpPr txBox="1"/>
          <p:nvPr/>
        </p:nvSpPr>
        <p:spPr>
          <a:xfrm>
            <a:off x="1064747" y="2568542"/>
            <a:ext cx="5205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🎬 Netflix Architecture (Simplified)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12305-4591-15D2-5D86-05B3F9840880}"/>
              </a:ext>
            </a:extLst>
          </p:cNvPr>
          <p:cNvSpPr txBox="1"/>
          <p:nvPr/>
        </p:nvSpPr>
        <p:spPr>
          <a:xfrm>
            <a:off x="1102069" y="3091762"/>
            <a:ext cx="6748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Presentation: Web app, mobile apps, smart TV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Business Logic: Recommendation engine, user management, content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Data: User profiles, viewing history, content metadata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82E0F-8C16-5011-92BC-CA33704288AE}"/>
              </a:ext>
            </a:extLst>
          </p:cNvPr>
          <p:cNvSpPr txBox="1"/>
          <p:nvPr/>
        </p:nvSpPr>
        <p:spPr>
          <a:xfrm>
            <a:off x="1026695" y="1973179"/>
            <a:ext cx="3998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How Netflix Applies These Concepts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B85D7-C901-4F4D-033A-D69CE8C43CFB}"/>
              </a:ext>
            </a:extLst>
          </p:cNvPr>
          <p:cNvSpPr txBox="1"/>
          <p:nvPr/>
        </p:nvSpPr>
        <p:spPr>
          <a:xfrm>
            <a:off x="1049198" y="4587061"/>
            <a:ext cx="3781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🧩 Microservices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488FE-43B4-B5C4-ED66-C01F748E3BE0}"/>
              </a:ext>
            </a:extLst>
          </p:cNvPr>
          <p:cNvSpPr txBox="1"/>
          <p:nvPr/>
        </p:nvSpPr>
        <p:spPr>
          <a:xfrm>
            <a:off x="1086520" y="5110281"/>
            <a:ext cx="6748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User Service: Handle user accounts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Recommendation Service: Suggest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Streaming Service: Deliver video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Billing Service: Handle subscriptions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E2B32-BB0E-A819-3F17-7C3754792D71}"/>
              </a:ext>
            </a:extLst>
          </p:cNvPr>
          <p:cNvSpPr txBox="1"/>
          <p:nvPr/>
        </p:nvSpPr>
        <p:spPr>
          <a:xfrm>
            <a:off x="1052310" y="6754870"/>
            <a:ext cx="3616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📈 Scale Considerations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CBCB67-806B-7EDE-7080-9F4EC56F6206}"/>
              </a:ext>
            </a:extLst>
          </p:cNvPr>
          <p:cNvSpPr txBox="1"/>
          <p:nvPr/>
        </p:nvSpPr>
        <p:spPr>
          <a:xfrm>
            <a:off x="1089632" y="7278090"/>
            <a:ext cx="6748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200+ million users worldwide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Billions of hours watched monthly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99.9% uptime requirement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Global content delivery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2FE3E-7DFA-B97F-7429-5BAA9F2FE5B7}"/>
              </a:ext>
            </a:extLst>
          </p:cNvPr>
          <p:cNvSpPr txBox="1"/>
          <p:nvPr/>
        </p:nvSpPr>
        <p:spPr>
          <a:xfrm>
            <a:off x="1029806" y="9254157"/>
            <a:ext cx="8746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Key Insight: Good design principles scale from small projects to global platforms!</a:t>
            </a:r>
          </a:p>
        </p:txBody>
      </p:sp>
    </p:spTree>
    <p:extLst>
      <p:ext uri="{BB962C8B-B14F-4D97-AF65-F5344CB8AC3E}">
        <p14:creationId xmlns:p14="http://schemas.microsoft.com/office/powerpoint/2010/main" val="2733478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1C169-4318-C03E-7B48-76114EDB9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D424F8E4-39DC-8F72-C102-6076C08D8A7A}"/>
              </a:ext>
            </a:extLst>
          </p:cNvPr>
          <p:cNvSpPr/>
          <p:nvPr/>
        </p:nvSpPr>
        <p:spPr>
          <a:xfrm>
            <a:off x="9201143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11E0EF7-BC3D-5582-3812-AF59D35B22FD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Common Design Mistakes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351C183-2B9C-0214-96BE-AA4F434B76C4}"/>
              </a:ext>
            </a:extLst>
          </p:cNvPr>
          <p:cNvSpPr/>
          <p:nvPr/>
        </p:nvSpPr>
        <p:spPr>
          <a:xfrm flipH="1">
            <a:off x="17490234" y="882248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D415E8E-C56D-D902-6C7D-454D69514CC5}"/>
              </a:ext>
            </a:extLst>
          </p:cNvPr>
          <p:cNvSpPr/>
          <p:nvPr/>
        </p:nvSpPr>
        <p:spPr>
          <a:xfrm flipV="1">
            <a:off x="920129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385D018-9403-4112-9302-2AC46D307D9D}"/>
              </a:ext>
            </a:extLst>
          </p:cNvPr>
          <p:cNvSpPr/>
          <p:nvPr/>
        </p:nvSpPr>
        <p:spPr>
          <a:xfrm flipH="1" flipV="1">
            <a:off x="17490383" y="207657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7E63BFA-44F9-9646-ECBC-4811B0F1C145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3B494939-DD0E-D56F-EA3B-D5B00FCBB459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FE4DD442-AB5C-02AA-6F14-EEC26C356E99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2527D3-E7A0-ECFB-2E0E-142CA7520FDC}"/>
              </a:ext>
            </a:extLst>
          </p:cNvPr>
          <p:cNvSpPr txBox="1"/>
          <p:nvPr/>
        </p:nvSpPr>
        <p:spPr>
          <a:xfrm>
            <a:off x="1026695" y="1973179"/>
            <a:ext cx="2706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Learn from Others' Pain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B1E53-2806-2716-AB53-590F0CE2C3F1}"/>
              </a:ext>
            </a:extLst>
          </p:cNvPr>
          <p:cNvSpPr txBox="1"/>
          <p:nvPr/>
        </p:nvSpPr>
        <p:spPr>
          <a:xfrm>
            <a:off x="1064747" y="2568542"/>
            <a:ext cx="2830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🍝 Spaghetti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5FBD5-D41E-2557-D665-5134DF437019}"/>
              </a:ext>
            </a:extLst>
          </p:cNvPr>
          <p:cNvSpPr txBox="1"/>
          <p:nvPr/>
        </p:nvSpPr>
        <p:spPr>
          <a:xfrm>
            <a:off x="1102069" y="3091762"/>
            <a:ext cx="3695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No clear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Everything depends on everything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Impossible to test or maintain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355B74-D7F5-0E02-1CFD-FECA2A539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128" y="2288459"/>
            <a:ext cx="4559300" cy="645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1780E7-20B4-9FD3-5F8D-53B43012DCBB}"/>
              </a:ext>
            </a:extLst>
          </p:cNvPr>
          <p:cNvSpPr txBox="1"/>
          <p:nvPr/>
        </p:nvSpPr>
        <p:spPr>
          <a:xfrm>
            <a:off x="1067859" y="4325808"/>
            <a:ext cx="4799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😱 The "God Class" Anti-Pattern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C7A9E-B942-E072-83D6-7E7E006601D1}"/>
              </a:ext>
            </a:extLst>
          </p:cNvPr>
          <p:cNvSpPr txBox="1"/>
          <p:nvPr/>
        </p:nvSpPr>
        <p:spPr>
          <a:xfrm>
            <a:off x="1293123" y="4867689"/>
            <a:ext cx="6527260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D" sz="2000" i="1">
                <a:solidFill>
                  <a:schemeClr val="bg1"/>
                </a:solidFill>
              </a:rPr>
              <a:t>class </a:t>
            </a:r>
            <a:r>
              <a:rPr lang="en-ID" sz="2000" i="1" err="1">
                <a:solidFill>
                  <a:schemeClr val="bg1"/>
                </a:solidFill>
              </a:rPr>
              <a:t>TaskManager</a:t>
            </a:r>
            <a:r>
              <a:rPr lang="en-ID" sz="2000" i="1">
                <a:solidFill>
                  <a:schemeClr val="bg1"/>
                </a:solidFill>
              </a:rPr>
              <a:t> {</a:t>
            </a:r>
          </a:p>
          <a:p>
            <a:r>
              <a:rPr lang="en-ID" sz="2000" i="1">
                <a:solidFill>
                  <a:schemeClr val="bg1"/>
                </a:solidFill>
              </a:rPr>
              <a:t>    </a:t>
            </a:r>
            <a:r>
              <a:rPr lang="en-ID" sz="2000" i="1" err="1">
                <a:solidFill>
                  <a:schemeClr val="bg1"/>
                </a:solidFill>
              </a:rPr>
              <a:t>createUser</a:t>
            </a:r>
            <a:r>
              <a:rPr lang="en-ID" sz="2000" i="1">
                <a:solidFill>
                  <a:schemeClr val="bg1"/>
                </a:solidFill>
              </a:rPr>
              <a:t>() { /* ... */ }</a:t>
            </a:r>
          </a:p>
          <a:p>
            <a:r>
              <a:rPr lang="en-ID" sz="2000" i="1">
                <a:solidFill>
                  <a:schemeClr val="bg1"/>
                </a:solidFill>
              </a:rPr>
              <a:t>    </a:t>
            </a:r>
            <a:r>
              <a:rPr lang="en-ID" sz="2000" i="1" err="1">
                <a:solidFill>
                  <a:schemeClr val="bg1"/>
                </a:solidFill>
              </a:rPr>
              <a:t>authenticateUser</a:t>
            </a:r>
            <a:r>
              <a:rPr lang="en-ID" sz="2000" i="1">
                <a:solidFill>
                  <a:schemeClr val="bg1"/>
                </a:solidFill>
              </a:rPr>
              <a:t>() { /* ... */ }</a:t>
            </a:r>
          </a:p>
          <a:p>
            <a:r>
              <a:rPr lang="en-ID" sz="2000" i="1">
                <a:solidFill>
                  <a:schemeClr val="bg1"/>
                </a:solidFill>
              </a:rPr>
              <a:t>    </a:t>
            </a:r>
            <a:r>
              <a:rPr lang="en-ID" sz="2000" i="1" err="1">
                <a:solidFill>
                  <a:schemeClr val="bg1"/>
                </a:solidFill>
              </a:rPr>
              <a:t>createTask</a:t>
            </a:r>
            <a:r>
              <a:rPr lang="en-ID" sz="2000" i="1">
                <a:solidFill>
                  <a:schemeClr val="bg1"/>
                </a:solidFill>
              </a:rPr>
              <a:t>() { /* ... */ }</a:t>
            </a:r>
          </a:p>
          <a:p>
            <a:r>
              <a:rPr lang="en-ID" sz="2000" i="1">
                <a:solidFill>
                  <a:schemeClr val="bg1"/>
                </a:solidFill>
              </a:rPr>
              <a:t>    </a:t>
            </a:r>
            <a:r>
              <a:rPr lang="en-ID" sz="2000" i="1" err="1">
                <a:solidFill>
                  <a:schemeClr val="bg1"/>
                </a:solidFill>
              </a:rPr>
              <a:t>sendEmail</a:t>
            </a:r>
            <a:r>
              <a:rPr lang="en-ID" sz="2000" i="1">
                <a:solidFill>
                  <a:schemeClr val="bg1"/>
                </a:solidFill>
              </a:rPr>
              <a:t>() { /* ... */ }</a:t>
            </a:r>
          </a:p>
          <a:p>
            <a:r>
              <a:rPr lang="en-ID" sz="2000" i="1">
                <a:solidFill>
                  <a:schemeClr val="bg1"/>
                </a:solidFill>
              </a:rPr>
              <a:t>    </a:t>
            </a:r>
            <a:r>
              <a:rPr lang="en-ID" sz="2000" i="1" err="1">
                <a:solidFill>
                  <a:schemeClr val="bg1"/>
                </a:solidFill>
              </a:rPr>
              <a:t>generateReport</a:t>
            </a:r>
            <a:r>
              <a:rPr lang="en-ID" sz="2000" i="1">
                <a:solidFill>
                  <a:schemeClr val="bg1"/>
                </a:solidFill>
              </a:rPr>
              <a:t>() { /* ... */ }</a:t>
            </a:r>
          </a:p>
          <a:p>
            <a:r>
              <a:rPr lang="en-ID" sz="2000" i="1">
                <a:solidFill>
                  <a:schemeClr val="bg1"/>
                </a:solidFill>
              </a:rPr>
              <a:t>    // ... 50 more methods</a:t>
            </a:r>
          </a:p>
          <a:p>
            <a:r>
              <a:rPr lang="en-ID" sz="2000" i="1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16DD1-85B9-24AD-7EF6-99E80739C6F3}"/>
              </a:ext>
            </a:extLst>
          </p:cNvPr>
          <p:cNvSpPr txBox="1"/>
          <p:nvPr/>
        </p:nvSpPr>
        <p:spPr>
          <a:xfrm>
            <a:off x="1067859" y="8076710"/>
            <a:ext cx="4133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🔧 Premature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9D3FA-A29D-A459-4553-DD4E1FA304D7}"/>
              </a:ext>
            </a:extLst>
          </p:cNvPr>
          <p:cNvSpPr txBox="1"/>
          <p:nvPr/>
        </p:nvSpPr>
        <p:spPr>
          <a:xfrm>
            <a:off x="1105181" y="8599930"/>
            <a:ext cx="535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Adding complexity before it's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"We might need to scale to millions of users"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Start simple, optimize when you have real problems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0AEDCC-A93F-A179-D766-53A2E707BFF9}"/>
              </a:ext>
            </a:extLst>
          </p:cNvPr>
          <p:cNvSpPr txBox="1"/>
          <p:nvPr/>
        </p:nvSpPr>
        <p:spPr>
          <a:xfrm>
            <a:off x="1212981" y="7483153"/>
            <a:ext cx="468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>
                <a:solidFill>
                  <a:schemeClr val="bg1"/>
                </a:solidFill>
              </a:rPr>
              <a:t>Problem</a:t>
            </a:r>
            <a:r>
              <a:rPr lang="en-ID">
                <a:solidFill>
                  <a:schemeClr val="bg1"/>
                </a:solidFill>
              </a:rPr>
              <a:t>: Violates Single Responsibility Principle</a:t>
            </a:r>
          </a:p>
        </p:txBody>
      </p:sp>
    </p:spTree>
    <p:extLst>
      <p:ext uri="{BB962C8B-B14F-4D97-AF65-F5344CB8AC3E}">
        <p14:creationId xmlns:p14="http://schemas.microsoft.com/office/powerpoint/2010/main" val="138897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2AB35-77AB-2493-7BA0-144CBA55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A7487CAD-0CA5-FE0F-976A-ADDF13733146}"/>
              </a:ext>
            </a:extLst>
          </p:cNvPr>
          <p:cNvSpPr txBox="1"/>
          <p:nvPr/>
        </p:nvSpPr>
        <p:spPr>
          <a:xfrm>
            <a:off x="1009650" y="4728001"/>
            <a:ext cx="162687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6600" b="1">
                <a:solidFill>
                  <a:schemeClr val="bg1"/>
                </a:solidFill>
              </a:rPr>
              <a:t>Questions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53232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81133" y="1028700"/>
            <a:ext cx="6178167" cy="8017716"/>
            <a:chOff x="0" y="0"/>
            <a:chExt cx="3714906" cy="48210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14905" cy="4821018"/>
            </a:xfrm>
            <a:custGeom>
              <a:avLst/>
              <a:gdLst/>
              <a:ahLst/>
              <a:cxnLst/>
              <a:rect l="l" t="t" r="r" b="b"/>
              <a:pathLst>
                <a:path w="3714905" h="4821018">
                  <a:moveTo>
                    <a:pt x="0" y="0"/>
                  </a:moveTo>
                  <a:lnTo>
                    <a:pt x="3714905" y="0"/>
                  </a:lnTo>
                  <a:lnTo>
                    <a:pt x="3714905" y="4821018"/>
                  </a:lnTo>
                  <a:lnTo>
                    <a:pt x="0" y="4821018"/>
                  </a:lnTo>
                  <a:close/>
                </a:path>
              </a:pathLst>
            </a:custGeom>
            <a:blipFill>
              <a:blip r:embed="rId3"/>
              <a:stretch>
                <a:fillRect l="-13075" r="-813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2767" y="1181100"/>
            <a:ext cx="10052433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5400" err="1">
                <a:solidFill>
                  <a:srgbClr val="E8E8E8"/>
                </a:solidFill>
                <a:latin typeface="+mj-lt"/>
                <a:cs typeface="Bangla Sangam MN" panose="02000000000000000000" pitchFamily="2" charset="0"/>
                <a:sym typeface="Open Sauce"/>
              </a:rPr>
              <a:t>Wellcome</a:t>
            </a:r>
            <a:r>
              <a:rPr lang="en-US" sz="5400">
                <a:solidFill>
                  <a:srgbClr val="E8E8E8"/>
                </a:solidFill>
                <a:latin typeface="+mj-lt"/>
                <a:cs typeface="Bangla Sangam MN" panose="02000000000000000000" pitchFamily="2" charset="0"/>
                <a:sym typeface="Open Sauce"/>
              </a:rPr>
              <a:t> Back!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081133" y="9168029"/>
            <a:ext cx="6178167" cy="90271"/>
            <a:chOff x="0" y="0"/>
            <a:chExt cx="1627172" cy="237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7172" cy="23775"/>
            </a:xfrm>
            <a:custGeom>
              <a:avLst/>
              <a:gdLst/>
              <a:ahLst/>
              <a:cxnLst/>
              <a:rect l="l" t="t" r="r" b="b"/>
              <a:pathLst>
                <a:path w="1627172" h="23775">
                  <a:moveTo>
                    <a:pt x="0" y="0"/>
                  </a:moveTo>
                  <a:lnTo>
                    <a:pt x="1627172" y="0"/>
                  </a:lnTo>
                  <a:lnTo>
                    <a:pt x="1627172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627172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A8397A-F9F7-6D24-5592-566DA65BC8BB}"/>
              </a:ext>
            </a:extLst>
          </p:cNvPr>
          <p:cNvSpPr txBox="1"/>
          <p:nvPr/>
        </p:nvSpPr>
        <p:spPr>
          <a:xfrm>
            <a:off x="1072767" y="2422358"/>
            <a:ext cx="312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Quick Recap – Day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55EC32-C653-34CD-CAA0-F0629BABBD8F}"/>
              </a:ext>
            </a:extLst>
          </p:cNvPr>
          <p:cNvSpPr txBox="1"/>
          <p:nvPr/>
        </p:nvSpPr>
        <p:spPr>
          <a:xfrm>
            <a:off x="1072767" y="2945578"/>
            <a:ext cx="8103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>
                <a:solidFill>
                  <a:schemeClr val="bg1"/>
                </a:solidFill>
              </a:rPr>
              <a:t>✅ SE Fundamentals: Modularity, Abstraction, Encapsulation, Separation of Concerns</a:t>
            </a:r>
          </a:p>
          <a:p>
            <a:r>
              <a:rPr lang="en-ID">
                <a:solidFill>
                  <a:schemeClr val="bg1"/>
                </a:solidFill>
              </a:rPr>
              <a:t>✅ Project Structure: Clean organization with MVC principles</a:t>
            </a:r>
          </a:p>
          <a:p>
            <a:r>
              <a:rPr lang="en-ID">
                <a:solidFill>
                  <a:schemeClr val="bg1"/>
                </a:solidFill>
              </a:rPr>
              <a:t>✅ Development Environment: Ready to code!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463934-2B3B-CF85-697D-F89348B2960D}"/>
              </a:ext>
            </a:extLst>
          </p:cNvPr>
          <p:cNvSpPr txBox="1"/>
          <p:nvPr/>
        </p:nvSpPr>
        <p:spPr>
          <a:xfrm>
            <a:off x="1080789" y="4387518"/>
            <a:ext cx="2571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chemeClr val="bg1"/>
                </a:solidFill>
              </a:rPr>
              <a:t>🎯 Today's Mission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F39B5B-AA8E-D1E3-2545-2BF4AE1AC5D6}"/>
              </a:ext>
            </a:extLst>
          </p:cNvPr>
          <p:cNvSpPr txBox="1"/>
          <p:nvPr/>
        </p:nvSpPr>
        <p:spPr>
          <a:xfrm>
            <a:off x="1080789" y="4910738"/>
            <a:ext cx="903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”Learn how to understand what users really want and design systems that deliver it!”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588505-2098-78B8-88F2-BA9140C2A7DB}"/>
              </a:ext>
            </a:extLst>
          </p:cNvPr>
          <p:cNvSpPr txBox="1"/>
          <p:nvPr/>
        </p:nvSpPr>
        <p:spPr>
          <a:xfrm>
            <a:off x="1080789" y="6553201"/>
            <a:ext cx="254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chemeClr val="bg1"/>
                </a:solidFill>
              </a:rPr>
              <a:t>📋 Today's Agenda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DE9940-E405-FE7D-028C-28B12D61B6EB}"/>
              </a:ext>
            </a:extLst>
          </p:cNvPr>
          <p:cNvSpPr txBox="1"/>
          <p:nvPr/>
        </p:nvSpPr>
        <p:spPr>
          <a:xfrm>
            <a:off x="1080789" y="7076421"/>
            <a:ext cx="43870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Requirements Analysis &amp; User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System Design &amp;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Design Patterns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>
                <a:solidFill>
                  <a:schemeClr val="bg1"/>
                </a:solidFill>
              </a:rPr>
              <a:t>Hands-on: Apply to our Task Manager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F6D612-CB2B-9A37-E721-79D415197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45082E4B-26E0-D2E0-0008-BC12E8068643}"/>
              </a:ext>
            </a:extLst>
          </p:cNvPr>
          <p:cNvSpPr/>
          <p:nvPr/>
        </p:nvSpPr>
        <p:spPr>
          <a:xfrm>
            <a:off x="10768683" y="721761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70D5D1C-2108-8F58-1E04-A17742ADF5B0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What We'll Build Today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589865E-6975-5CDB-6877-2FBB9AA5CB4E}"/>
              </a:ext>
            </a:extLst>
          </p:cNvPr>
          <p:cNvSpPr/>
          <p:nvPr/>
        </p:nvSpPr>
        <p:spPr>
          <a:xfrm flipH="1">
            <a:off x="16986382" y="721761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E4E929C-1D27-F0D0-3B80-D28492D63307}"/>
              </a:ext>
            </a:extLst>
          </p:cNvPr>
          <p:cNvSpPr/>
          <p:nvPr/>
        </p:nvSpPr>
        <p:spPr>
          <a:xfrm flipV="1">
            <a:off x="10768833" y="172201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8F4758FD-028D-6065-4B72-F186E6F88DB5}"/>
              </a:ext>
            </a:extLst>
          </p:cNvPr>
          <p:cNvSpPr/>
          <p:nvPr/>
        </p:nvSpPr>
        <p:spPr>
          <a:xfrm flipH="1" flipV="1">
            <a:off x="16986531" y="172201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F8B5B2D-B846-4442-8C24-BB09702B9395}"/>
              </a:ext>
            </a:extLst>
          </p:cNvPr>
          <p:cNvGrpSpPr/>
          <p:nvPr/>
        </p:nvGrpSpPr>
        <p:grpSpPr>
          <a:xfrm>
            <a:off x="11352893" y="2622009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DFFDC92-C81B-3077-7E3F-3BB7B5346122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7">
            <a:extLst>
              <a:ext uri="{FF2B5EF4-FFF2-40B4-BE49-F238E27FC236}">
                <a16:creationId xmlns:a16="http://schemas.microsoft.com/office/drawing/2014/main" id="{D9E0D240-BD76-DE39-954A-3CA02D949892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0FE9E78B-FDDA-E633-17E0-7D232762F786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F9C4F809-556C-311C-9F0A-31A623F665A1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59BEBD3-BA33-5F3D-B417-48AB22066EC3}"/>
              </a:ext>
            </a:extLst>
          </p:cNvPr>
          <p:cNvSpPr txBox="1"/>
          <p:nvPr/>
        </p:nvSpPr>
        <p:spPr>
          <a:xfrm>
            <a:off x="1026695" y="1973179"/>
            <a:ext cx="2706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Learn from Others' Pain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FD969-530D-E4D6-53EF-4C4DE38B6679}"/>
              </a:ext>
            </a:extLst>
          </p:cNvPr>
          <p:cNvSpPr txBox="1"/>
          <p:nvPr/>
        </p:nvSpPr>
        <p:spPr>
          <a:xfrm>
            <a:off x="1064747" y="2568542"/>
            <a:ext cx="419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📋 Requirements Gathering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A1EC3-3743-E9B1-6BBE-8C2761FCD9E6}"/>
              </a:ext>
            </a:extLst>
          </p:cNvPr>
          <p:cNvSpPr txBox="1"/>
          <p:nvPr/>
        </p:nvSpPr>
        <p:spPr>
          <a:xfrm>
            <a:off x="1102069" y="3091762"/>
            <a:ext cx="6748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Brainstorm Task Manager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Write user stories with acceptance 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Prioritize features for MVP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C8604-01AD-7449-7CCE-57DA9EBB8D5F}"/>
              </a:ext>
            </a:extLst>
          </p:cNvPr>
          <p:cNvSpPr txBox="1"/>
          <p:nvPr/>
        </p:nvSpPr>
        <p:spPr>
          <a:xfrm>
            <a:off x="1067859" y="4139189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🏗️ System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C54F1-060B-27A8-C0AE-D5810B832EF8}"/>
              </a:ext>
            </a:extLst>
          </p:cNvPr>
          <p:cNvSpPr txBox="1"/>
          <p:nvPr/>
        </p:nvSpPr>
        <p:spPr>
          <a:xfrm>
            <a:off x="1105181" y="4662409"/>
            <a:ext cx="6748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Create architecture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Implement MVC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Add Repository pattern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62065-F180-EED5-408B-A3BFE27B528C}"/>
              </a:ext>
            </a:extLst>
          </p:cNvPr>
          <p:cNvSpPr txBox="1"/>
          <p:nvPr/>
        </p:nvSpPr>
        <p:spPr>
          <a:xfrm>
            <a:off x="1070971" y="5653858"/>
            <a:ext cx="3794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💻 Code Implementation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B39E3-FAF1-D8C5-AB32-B2055FAEECFC}"/>
              </a:ext>
            </a:extLst>
          </p:cNvPr>
          <p:cNvSpPr txBox="1"/>
          <p:nvPr/>
        </p:nvSpPr>
        <p:spPr>
          <a:xfrm>
            <a:off x="1108293" y="6177078"/>
            <a:ext cx="6748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Update Task model with new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Create User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Implement </a:t>
            </a:r>
            <a:r>
              <a:rPr lang="en-ID" i="1" err="1">
                <a:solidFill>
                  <a:schemeClr val="bg1"/>
                </a:solidFill>
              </a:rPr>
              <a:t>TaskRepository</a:t>
            </a:r>
            <a:r>
              <a:rPr lang="en-ID" i="1">
                <a:solidFill>
                  <a:schemeClr val="bg1"/>
                </a:solidFill>
              </a:rPr>
              <a:t> and </a:t>
            </a:r>
            <a:r>
              <a:rPr lang="en-ID" i="1" err="1">
                <a:solidFill>
                  <a:schemeClr val="bg1"/>
                </a:solidFill>
              </a:rPr>
              <a:t>TaskService</a:t>
            </a:r>
            <a:endParaRPr lang="en-ID" i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Create basic </a:t>
            </a:r>
            <a:r>
              <a:rPr lang="en-ID" i="1" err="1">
                <a:solidFill>
                  <a:schemeClr val="bg1"/>
                </a:solidFill>
              </a:rPr>
              <a:t>TaskController</a:t>
            </a:r>
            <a:endParaRPr lang="en-ID" i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33C81-94E6-6AA2-D5CB-ADECF0462299}"/>
              </a:ext>
            </a:extLst>
          </p:cNvPr>
          <p:cNvSpPr txBox="1"/>
          <p:nvPr/>
        </p:nvSpPr>
        <p:spPr>
          <a:xfrm>
            <a:off x="1070970" y="7445328"/>
            <a:ext cx="289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✅ Success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2D843F-31CE-4F4F-6E97-F34F72F94EAA}"/>
              </a:ext>
            </a:extLst>
          </p:cNvPr>
          <p:cNvSpPr txBox="1"/>
          <p:nvPr/>
        </p:nvSpPr>
        <p:spPr>
          <a:xfrm>
            <a:off x="1108292" y="7968548"/>
            <a:ext cx="6748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Clear requirements document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Working MVC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Basic CRUD operations implemented</a:t>
            </a:r>
          </a:p>
        </p:txBody>
      </p:sp>
    </p:spTree>
    <p:extLst>
      <p:ext uri="{BB962C8B-B14F-4D97-AF65-F5344CB8AC3E}">
        <p14:creationId xmlns:p14="http://schemas.microsoft.com/office/powerpoint/2010/main" val="3774674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7B004-AB4D-9049-E4F5-6B233CFFC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C3727350-3CF7-952F-027B-E90C50A1EA5D}"/>
              </a:ext>
            </a:extLst>
          </p:cNvPr>
          <p:cNvSpPr/>
          <p:nvPr/>
        </p:nvSpPr>
        <p:spPr>
          <a:xfrm>
            <a:off x="10768683" y="73669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677B73B-19B4-FEF8-35E7-0C67D1A2698D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Day 2 Wrap-up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5173454-1FE6-7C87-AB7C-FEF4E0708BD7}"/>
              </a:ext>
            </a:extLst>
          </p:cNvPr>
          <p:cNvSpPr/>
          <p:nvPr/>
        </p:nvSpPr>
        <p:spPr>
          <a:xfrm flipH="1">
            <a:off x="16986382" y="73669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1E0827D0-03B7-AA4A-436D-A9046A4DE24D}"/>
              </a:ext>
            </a:extLst>
          </p:cNvPr>
          <p:cNvSpPr/>
          <p:nvPr/>
        </p:nvSpPr>
        <p:spPr>
          <a:xfrm flipV="1">
            <a:off x="10768833" y="18713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CA31147D-AE94-29A0-B4E1-294E876BB586}"/>
              </a:ext>
            </a:extLst>
          </p:cNvPr>
          <p:cNvSpPr/>
          <p:nvPr/>
        </p:nvSpPr>
        <p:spPr>
          <a:xfrm flipH="1" flipV="1">
            <a:off x="16986531" y="18713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AA8C171-CBF1-D04E-8F80-FCEA484F902A}"/>
              </a:ext>
            </a:extLst>
          </p:cNvPr>
          <p:cNvGrpSpPr/>
          <p:nvPr/>
        </p:nvGrpSpPr>
        <p:grpSpPr>
          <a:xfrm>
            <a:off x="11352893" y="2771299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51C5F6F-8D4A-9D1D-E75F-751438DEAC87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7">
            <a:extLst>
              <a:ext uri="{FF2B5EF4-FFF2-40B4-BE49-F238E27FC236}">
                <a16:creationId xmlns:a16="http://schemas.microsoft.com/office/drawing/2014/main" id="{EA66FAED-6314-55CF-C3C3-2A509FEA06BE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F75EEDB3-81FF-7465-CA50-CCB34AF8E37C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7D110C09-555C-8DD0-A345-717FFC8FE79C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F9FD4D-D831-5F1F-38E9-E9D14810557C}"/>
              </a:ext>
            </a:extLst>
          </p:cNvPr>
          <p:cNvSpPr txBox="1"/>
          <p:nvPr/>
        </p:nvSpPr>
        <p:spPr>
          <a:xfrm>
            <a:off x="1026695" y="1973179"/>
            <a:ext cx="2706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Learn from Others' Pain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73663-9175-B4FF-9806-53D54F9E2484}"/>
              </a:ext>
            </a:extLst>
          </p:cNvPr>
          <p:cNvSpPr txBox="1"/>
          <p:nvPr/>
        </p:nvSpPr>
        <p:spPr>
          <a:xfrm>
            <a:off x="1064747" y="2568542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🧠 Concepts Learned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BB5F1-C5DF-CC22-B10C-664B3EC5EFC1}"/>
              </a:ext>
            </a:extLst>
          </p:cNvPr>
          <p:cNvSpPr txBox="1"/>
          <p:nvPr/>
        </p:nvSpPr>
        <p:spPr>
          <a:xfrm>
            <a:off x="1102069" y="3091762"/>
            <a:ext cx="6748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Requirements analysis and user stories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System architecture and design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MVC and Repository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Design trade-offs and best practices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4B885-E80A-4EBB-3697-CD39ECB28259}"/>
              </a:ext>
            </a:extLst>
          </p:cNvPr>
          <p:cNvSpPr txBox="1"/>
          <p:nvPr/>
        </p:nvSpPr>
        <p:spPr>
          <a:xfrm>
            <a:off x="1067859" y="5576109"/>
            <a:ext cx="2654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💻 Practical Skills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E5D25-A281-B6F6-6F7A-68C2ED6F5F39}"/>
              </a:ext>
            </a:extLst>
          </p:cNvPr>
          <p:cNvSpPr txBox="1"/>
          <p:nvPr/>
        </p:nvSpPr>
        <p:spPr>
          <a:xfrm>
            <a:off x="1105181" y="6099329"/>
            <a:ext cx="6748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Writing effective user stories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Implementing MVC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Applying Repository pattern</a:t>
            </a:r>
          </a:p>
        </p:txBody>
      </p:sp>
    </p:spTree>
    <p:extLst>
      <p:ext uri="{BB962C8B-B14F-4D97-AF65-F5344CB8AC3E}">
        <p14:creationId xmlns:p14="http://schemas.microsoft.com/office/powerpoint/2010/main" val="3642407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2620" y="0"/>
            <a:ext cx="8185380" cy="10287000"/>
            <a:chOff x="0" y="0"/>
            <a:chExt cx="215582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820" cy="2709333"/>
            </a:xfrm>
            <a:custGeom>
              <a:avLst/>
              <a:gdLst/>
              <a:ahLst/>
              <a:cxnLst/>
              <a:rect l="l" t="t" r="r" b="b"/>
              <a:pathLst>
                <a:path w="2155820" h="2709333">
                  <a:moveTo>
                    <a:pt x="0" y="0"/>
                  </a:moveTo>
                  <a:lnTo>
                    <a:pt x="2155820" y="0"/>
                  </a:lnTo>
                  <a:lnTo>
                    <a:pt x="21558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82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48095" y="5065718"/>
            <a:ext cx="5799490" cy="90271"/>
            <a:chOff x="0" y="0"/>
            <a:chExt cx="1527438" cy="23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7438" cy="23775"/>
            </a:xfrm>
            <a:custGeom>
              <a:avLst/>
              <a:gdLst/>
              <a:ahLst/>
              <a:cxnLst/>
              <a:rect l="l" t="t" r="r" b="b"/>
              <a:pathLst>
                <a:path w="1527438" h="23775">
                  <a:moveTo>
                    <a:pt x="0" y="0"/>
                  </a:moveTo>
                  <a:lnTo>
                    <a:pt x="1527438" y="0"/>
                  </a:lnTo>
                  <a:lnTo>
                    <a:pt x="1527438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527438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8390378" y="335561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948095" y="6209548"/>
            <a:ext cx="376800" cy="376800"/>
          </a:xfrm>
          <a:custGeom>
            <a:avLst/>
            <a:gdLst/>
            <a:ahLst/>
            <a:cxnLst/>
            <a:rect l="l" t="t" r="r" b="b"/>
            <a:pathLst>
              <a:path w="376800" h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938286" y="6813664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38286" y="7437398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8390378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V="1">
            <a:off x="1028700" y="335561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140845" y="1053677"/>
            <a:ext cx="6118455" cy="8204623"/>
            <a:chOff x="0" y="0"/>
            <a:chExt cx="3679001" cy="49334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79001" cy="4933404"/>
            </a:xfrm>
            <a:custGeom>
              <a:avLst/>
              <a:gdLst/>
              <a:ahLst/>
              <a:cxnLst/>
              <a:rect l="l" t="t" r="r" b="b"/>
              <a:pathLst>
                <a:path w="3679001" h="4933404">
                  <a:moveTo>
                    <a:pt x="0" y="0"/>
                  </a:moveTo>
                  <a:lnTo>
                    <a:pt x="3679001" y="0"/>
                  </a:lnTo>
                  <a:lnTo>
                    <a:pt x="3679001" y="4933404"/>
                  </a:lnTo>
                  <a:lnTo>
                    <a:pt x="0" y="4933404"/>
                  </a:lnTo>
                  <a:close/>
                </a:path>
              </a:pathLst>
            </a:custGeom>
            <a:blipFill>
              <a:blip r:embed="rId10"/>
              <a:stretch>
                <a:fillRect t="-5860" b="-58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34328" y="1135920"/>
            <a:ext cx="6685672" cy="113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5"/>
              </a:lnSpc>
            </a:pPr>
            <a:r>
              <a:rPr lang="en-US" sz="9756" spc="-8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8095" y="4156297"/>
            <a:ext cx="5799490" cy="36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12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Get In Touch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39670" y="6320096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+</a:t>
            </a:r>
            <a:r>
              <a:rPr lang="en-US" sz="1400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62-822-1367-2972</a:t>
            </a:r>
            <a:endParaRPr lang="en-US" sz="1400" u="none" strike="noStrike" spc="-7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39670" y="6934021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http://</a:t>
            </a:r>
            <a:r>
              <a:rPr lang="en-US" sz="1400" u="none" strike="noStrike" spc="-70" err="1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toni.Kusnandar.dev</a:t>
            </a:r>
            <a:endParaRPr lang="en-US" sz="1400" u="none" strike="noStrike" spc="-7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39670" y="7557754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 err="1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toni@Kusnandar.dev</a:t>
            </a:r>
            <a:endParaRPr lang="en-US" sz="1400" u="none" strike="noStrike" spc="-7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The Requirements Problem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/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FB57012C-D415-C187-07DD-B8A2FC419EEC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D9920D-5A57-9F64-3424-8484BDA6457C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C1C01854-EB7F-5D44-F673-E386FD44C16C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639CF3-F463-8B22-FD29-39EA66AB5750}"/>
              </a:ext>
            </a:extLst>
          </p:cNvPr>
          <p:cNvSpPr txBox="1"/>
          <p:nvPr/>
        </p:nvSpPr>
        <p:spPr>
          <a:xfrm>
            <a:off x="1072767" y="2823408"/>
            <a:ext cx="2676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😱 Horror Stories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1C7DA0-D692-67FB-20DC-F80E38A7E1DD}"/>
              </a:ext>
            </a:extLst>
          </p:cNvPr>
          <p:cNvSpPr txBox="1"/>
          <p:nvPr/>
        </p:nvSpPr>
        <p:spPr>
          <a:xfrm>
            <a:off x="1072767" y="3346628"/>
            <a:ext cx="8414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London Ambulance Service (1992): Poor requirements led to system failure, lives lost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Berlin Airport (2012-2020): 8 years late, €7 billion over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Your Experience: "</a:t>
            </a:r>
            <a:r>
              <a:rPr lang="en-ID" err="1">
                <a:solidFill>
                  <a:schemeClr val="bg1"/>
                </a:solidFill>
              </a:rPr>
              <a:t>Aplikasi</a:t>
            </a:r>
            <a:r>
              <a:rPr lang="en-ID">
                <a:solidFill>
                  <a:schemeClr val="bg1"/>
                </a:solidFill>
              </a:rPr>
              <a:t> yang </a:t>
            </a:r>
            <a:r>
              <a:rPr lang="en-ID" err="1">
                <a:solidFill>
                  <a:schemeClr val="bg1"/>
                </a:solidFill>
              </a:rPr>
              <a:t>dibuat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tidak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sesuai</a:t>
            </a:r>
            <a:r>
              <a:rPr lang="en-ID">
                <a:solidFill>
                  <a:schemeClr val="bg1"/>
                </a:solidFill>
              </a:rPr>
              <a:t> yang </a:t>
            </a:r>
            <a:r>
              <a:rPr lang="en-ID" err="1">
                <a:solidFill>
                  <a:schemeClr val="bg1"/>
                </a:solidFill>
              </a:rPr>
              <a:t>diminta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dosen</a:t>
            </a:r>
            <a:r>
              <a:rPr lang="en-ID">
                <a:solidFill>
                  <a:schemeClr val="bg1"/>
                </a:solidFill>
              </a:rPr>
              <a:t>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Website </a:t>
            </a:r>
            <a:r>
              <a:rPr lang="en-ID" err="1">
                <a:solidFill>
                  <a:schemeClr val="bg1"/>
                </a:solidFill>
              </a:rPr>
              <a:t>Pendaftaran</a:t>
            </a:r>
            <a:r>
              <a:rPr lang="en-ID">
                <a:solidFill>
                  <a:schemeClr val="bg1"/>
                </a:solidFill>
              </a:rPr>
              <a:t> CPNS: Crash </a:t>
            </a:r>
            <a:r>
              <a:rPr lang="en-ID" err="1">
                <a:solidFill>
                  <a:schemeClr val="bg1"/>
                </a:solidFill>
              </a:rPr>
              <a:t>saat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dibuka</a:t>
            </a:r>
            <a:r>
              <a:rPr lang="en-ID">
                <a:solidFill>
                  <a:schemeClr val="bg1"/>
                </a:solidFill>
              </a:rPr>
              <a:t>, requirements </a:t>
            </a:r>
            <a:r>
              <a:rPr lang="en-ID" err="1">
                <a:solidFill>
                  <a:schemeClr val="bg1"/>
                </a:solidFill>
              </a:rPr>
              <a:t>tidak</a:t>
            </a:r>
            <a:r>
              <a:rPr lang="en-ID">
                <a:solidFill>
                  <a:schemeClr val="bg1"/>
                </a:solidFill>
              </a:rPr>
              <a:t> anticipate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err="1">
                <a:solidFill>
                  <a:schemeClr val="bg1"/>
                </a:solidFill>
              </a:rPr>
              <a:t>Sistem</a:t>
            </a:r>
            <a:r>
              <a:rPr lang="en-ID">
                <a:solidFill>
                  <a:schemeClr val="bg1"/>
                </a:solidFill>
              </a:rPr>
              <a:t> SIAKAD </a:t>
            </a:r>
            <a:r>
              <a:rPr lang="en-ID" err="1">
                <a:solidFill>
                  <a:schemeClr val="bg1"/>
                </a:solidFill>
              </a:rPr>
              <a:t>kampus</a:t>
            </a:r>
            <a:r>
              <a:rPr lang="en-ID">
                <a:solidFill>
                  <a:schemeClr val="bg1"/>
                </a:solidFill>
              </a:rPr>
              <a:t>: Sering </a:t>
            </a:r>
            <a:r>
              <a:rPr lang="en-ID" err="1">
                <a:solidFill>
                  <a:schemeClr val="bg1"/>
                </a:solidFill>
              </a:rPr>
              <a:t>tidak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sesuai</a:t>
            </a:r>
            <a:r>
              <a:rPr lang="en-ID">
                <a:solidFill>
                  <a:schemeClr val="bg1"/>
                </a:solidFill>
              </a:rPr>
              <a:t> workflow </a:t>
            </a:r>
            <a:r>
              <a:rPr lang="en-ID" err="1">
                <a:solidFill>
                  <a:schemeClr val="bg1"/>
                </a:solidFill>
              </a:rPr>
              <a:t>mahasiswa</a:t>
            </a:r>
            <a:r>
              <a:rPr lang="en-ID">
                <a:solidFill>
                  <a:schemeClr val="bg1"/>
                </a:solidFill>
              </a:rPr>
              <a:t> yang </a:t>
            </a:r>
            <a:r>
              <a:rPr lang="en-ID" err="1">
                <a:solidFill>
                  <a:schemeClr val="bg1"/>
                </a:solidFill>
              </a:rPr>
              <a:t>sebenarnya</a:t>
            </a:r>
            <a:endParaRPr lang="en-ID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599C1C-F86C-FC3E-1EE3-AF7F7A04029C}"/>
              </a:ext>
            </a:extLst>
          </p:cNvPr>
          <p:cNvSpPr txBox="1"/>
          <p:nvPr/>
        </p:nvSpPr>
        <p:spPr>
          <a:xfrm>
            <a:off x="1026695" y="1973179"/>
            <a:ext cx="443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"Why do 70% of software projects fail?"</a:t>
            </a:r>
            <a:endParaRPr lang="en-ID" sz="20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E2CD8-5756-A103-84A9-B80845D9A216}"/>
              </a:ext>
            </a:extLst>
          </p:cNvPr>
          <p:cNvSpPr txBox="1"/>
          <p:nvPr/>
        </p:nvSpPr>
        <p:spPr>
          <a:xfrm>
            <a:off x="1064747" y="5173577"/>
            <a:ext cx="361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🤔 Root Cause Analysis: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0A88A1-AE24-BF29-A6CA-99F7B19A25A3}"/>
              </a:ext>
            </a:extLst>
          </p:cNvPr>
          <p:cNvSpPr txBox="1"/>
          <p:nvPr/>
        </p:nvSpPr>
        <p:spPr>
          <a:xfrm>
            <a:off x="1064747" y="5696797"/>
            <a:ext cx="7175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Bahasa </a:t>
            </a:r>
            <a:r>
              <a:rPr lang="en-ID" err="1">
                <a:solidFill>
                  <a:schemeClr val="bg1"/>
                </a:solidFill>
              </a:rPr>
              <a:t>tidak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spesifik</a:t>
            </a:r>
            <a:r>
              <a:rPr lang="en-ID">
                <a:solidFill>
                  <a:schemeClr val="bg1"/>
                </a:solidFill>
              </a:rPr>
              <a:t>: "</a:t>
            </a:r>
            <a:r>
              <a:rPr lang="en-ID" err="1">
                <a:solidFill>
                  <a:schemeClr val="bg1"/>
                </a:solidFill>
              </a:rPr>
              <a:t>Bikin</a:t>
            </a:r>
            <a:r>
              <a:rPr lang="en-ID">
                <a:solidFill>
                  <a:schemeClr val="bg1"/>
                </a:solidFill>
              </a:rPr>
              <a:t> yang </a:t>
            </a:r>
            <a:r>
              <a:rPr lang="en-ID" err="1">
                <a:solidFill>
                  <a:schemeClr val="bg1"/>
                </a:solidFill>
              </a:rPr>
              <a:t>bagus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ya</a:t>
            </a:r>
            <a:r>
              <a:rPr lang="en-ID">
                <a:solidFill>
                  <a:schemeClr val="bg1"/>
                </a:solidFill>
              </a:rPr>
              <a:t>" - </a:t>
            </a:r>
            <a:r>
              <a:rPr lang="en-ID" err="1">
                <a:solidFill>
                  <a:schemeClr val="bg1"/>
                </a:solidFill>
              </a:rPr>
              <a:t>apa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definisi</a:t>
            </a:r>
            <a:r>
              <a:rPr lang="en-ID">
                <a:solidFill>
                  <a:schemeClr val="bg1"/>
                </a:solidFill>
              </a:rPr>
              <a:t> "</a:t>
            </a:r>
            <a:r>
              <a:rPr lang="en-ID" err="1">
                <a:solidFill>
                  <a:schemeClr val="bg1"/>
                </a:solidFill>
              </a:rPr>
              <a:t>bagus</a:t>
            </a:r>
            <a:r>
              <a:rPr lang="en-ID">
                <a:solidFill>
                  <a:schemeClr val="bg1"/>
                </a:solidFill>
              </a:rPr>
              <a:t>"?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Tidak </a:t>
            </a:r>
            <a:r>
              <a:rPr lang="en-ID" err="1">
                <a:solidFill>
                  <a:schemeClr val="bg1"/>
                </a:solidFill>
              </a:rPr>
              <a:t>riset</a:t>
            </a:r>
            <a:r>
              <a:rPr lang="en-ID">
                <a:solidFill>
                  <a:schemeClr val="bg1"/>
                </a:solidFill>
              </a:rPr>
              <a:t> user: Assume user </a:t>
            </a:r>
            <a:r>
              <a:rPr lang="en-ID" err="1">
                <a:solidFill>
                  <a:schemeClr val="bg1"/>
                </a:solidFill>
              </a:rPr>
              <a:t>behavior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tanpa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validasi</a:t>
            </a:r>
            <a:endParaRPr lang="en-ID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Skip stakeholder analysis: Tidak </a:t>
            </a:r>
            <a:r>
              <a:rPr lang="en-ID" err="1">
                <a:solidFill>
                  <a:schemeClr val="bg1"/>
                </a:solidFill>
              </a:rPr>
              <a:t>tahu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siapa</a:t>
            </a:r>
            <a:r>
              <a:rPr lang="en-ID">
                <a:solidFill>
                  <a:schemeClr val="bg1"/>
                </a:solidFill>
              </a:rPr>
              <a:t> yang actually </a:t>
            </a:r>
            <a:r>
              <a:rPr lang="en-ID" err="1">
                <a:solidFill>
                  <a:schemeClr val="bg1"/>
                </a:solidFill>
              </a:rPr>
              <a:t>akan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pakai</a:t>
            </a:r>
            <a:endParaRPr lang="en-ID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Cultural assumptions: Assume </a:t>
            </a:r>
            <a:r>
              <a:rPr lang="en-ID" err="1">
                <a:solidFill>
                  <a:schemeClr val="bg1"/>
                </a:solidFill>
              </a:rPr>
              <a:t>semua</a:t>
            </a:r>
            <a:r>
              <a:rPr lang="en-ID">
                <a:solidFill>
                  <a:schemeClr val="bg1"/>
                </a:solidFill>
              </a:rPr>
              <a:t> user tech-savvy </a:t>
            </a:r>
            <a:r>
              <a:rPr lang="en-ID" err="1">
                <a:solidFill>
                  <a:schemeClr val="bg1"/>
                </a:solidFill>
              </a:rPr>
              <a:t>seperti</a:t>
            </a:r>
            <a:r>
              <a:rPr lang="en-ID">
                <a:solidFill>
                  <a:schemeClr val="bg1"/>
                </a:solidFill>
              </a:rPr>
              <a:t> developer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FAB15-37EB-CCC5-1EE6-5D7EFDC9A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62BFDB0-6F5A-99AC-1CC9-E05ED2BC228C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503DF50-90A2-A274-17DF-20B522E54438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What are requirements?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A708061-349F-0B67-D0A1-64BBA6F2119B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96C34680-5447-3350-B937-377ABA64E7BF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3FCA783-A460-6AFC-704C-7FF8799023BE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0B39214-7639-FFA7-94DB-1687F097336A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74B4B36-EA3B-D477-9736-9BEF1AE2C235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7">
            <a:extLst>
              <a:ext uri="{FF2B5EF4-FFF2-40B4-BE49-F238E27FC236}">
                <a16:creationId xmlns:a16="http://schemas.microsoft.com/office/drawing/2014/main" id="{48723BC2-DCEF-5FF8-F233-750D96F4268C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4963778F-713B-AC9B-84A1-C0BE754565FE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6F0B0988-4832-7A15-ABCE-62D698683E50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4C70C6-94E9-2B45-9BB8-64DBE198AF26}"/>
              </a:ext>
            </a:extLst>
          </p:cNvPr>
          <p:cNvSpPr txBox="1"/>
          <p:nvPr/>
        </p:nvSpPr>
        <p:spPr>
          <a:xfrm>
            <a:off x="1026695" y="1973179"/>
            <a:ext cx="2924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The Blueprint of 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8F6BA-82EA-7D52-4251-49AF80CDE6CA}"/>
              </a:ext>
            </a:extLst>
          </p:cNvPr>
          <p:cNvSpPr txBox="1"/>
          <p:nvPr/>
        </p:nvSpPr>
        <p:spPr>
          <a:xfrm>
            <a:off x="1072767" y="2823408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🏗️ Building Analogy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1E755-0B87-C8B2-9897-5DBB0512B78E}"/>
              </a:ext>
            </a:extLst>
          </p:cNvPr>
          <p:cNvSpPr txBox="1"/>
          <p:nvPr/>
        </p:nvSpPr>
        <p:spPr>
          <a:xfrm>
            <a:off x="1072767" y="3346628"/>
            <a:ext cx="4518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Architect: Understands what client wants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Blueprint: Detailed plans and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Builder: Follows blueprint to construct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Result: House that meets client's needs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1EF27-A436-989A-4915-DACF28F64D75}"/>
              </a:ext>
            </a:extLst>
          </p:cNvPr>
          <p:cNvSpPr txBox="1"/>
          <p:nvPr/>
        </p:nvSpPr>
        <p:spPr>
          <a:xfrm>
            <a:off x="1064747" y="5317953"/>
            <a:ext cx="3530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💻 Software Equivalent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21A5B-4C43-555D-31CB-3AF8614FAD46}"/>
              </a:ext>
            </a:extLst>
          </p:cNvPr>
          <p:cNvSpPr txBox="1"/>
          <p:nvPr/>
        </p:nvSpPr>
        <p:spPr>
          <a:xfrm>
            <a:off x="1064747" y="5841173"/>
            <a:ext cx="5203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Business Analyst: Understands user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Requirements: Detailed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Developer: Implements according to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Result: Software that solves real problems</a:t>
            </a:r>
          </a:p>
        </p:txBody>
      </p:sp>
    </p:spTree>
    <p:extLst>
      <p:ext uri="{BB962C8B-B14F-4D97-AF65-F5344CB8AC3E}">
        <p14:creationId xmlns:p14="http://schemas.microsoft.com/office/powerpoint/2010/main" val="264572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B4E87-2D0E-8CE9-01FA-7D63CA5E8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B563C61A-3D0C-1D3C-965A-2C47AD3BBEE3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2AC4ADE-F982-7AB0-76E5-CE366E02227B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Types of Requirements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C148D11-72F5-EEEC-CB04-1C5A2D7DCA56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E4BF3AA-3123-4876-E986-A69A6D83F155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5F0CDF4-BDC9-D830-1D13-318761972253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623CB18-73E5-2DCE-2633-7DB54DD85ED4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CA61A84-2113-485E-C497-68AACD6E7510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7">
            <a:extLst>
              <a:ext uri="{FF2B5EF4-FFF2-40B4-BE49-F238E27FC236}">
                <a16:creationId xmlns:a16="http://schemas.microsoft.com/office/drawing/2014/main" id="{5AE504A6-210F-4E25-D0B9-B917636C18BB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8006F22A-C86B-4E1F-4286-648CADD5DC52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FAE0BA3B-46DB-41CC-39AA-456E645E4ADE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D01446-350E-B9B3-FF3D-B34AAAF2FB19}"/>
              </a:ext>
            </a:extLst>
          </p:cNvPr>
          <p:cNvSpPr txBox="1"/>
          <p:nvPr/>
        </p:nvSpPr>
        <p:spPr>
          <a:xfrm>
            <a:off x="1026695" y="1973179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Functional vs Non-Functional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6F1BB-DAAD-218A-3F98-1868E69D4997}"/>
              </a:ext>
            </a:extLst>
          </p:cNvPr>
          <p:cNvSpPr txBox="1"/>
          <p:nvPr/>
        </p:nvSpPr>
        <p:spPr>
          <a:xfrm>
            <a:off x="1072767" y="2823408"/>
            <a:ext cx="4272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⚙️ Functional Requirements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ADF1B-4F43-33FF-028A-A4FD8CA94D27}"/>
              </a:ext>
            </a:extLst>
          </p:cNvPr>
          <p:cNvSpPr txBox="1"/>
          <p:nvPr/>
        </p:nvSpPr>
        <p:spPr>
          <a:xfrm>
            <a:off x="1072767" y="3346628"/>
            <a:ext cx="37577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i="1">
                <a:solidFill>
                  <a:schemeClr val="bg1"/>
                </a:solidFill>
              </a:rPr>
              <a:t>What the system should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User can create a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System sends email 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Admin can delete any user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Search returns relevant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A0BAB-82AA-9542-E279-C8D59012E68F}"/>
              </a:ext>
            </a:extLst>
          </p:cNvPr>
          <p:cNvSpPr txBox="1"/>
          <p:nvPr/>
        </p:nvSpPr>
        <p:spPr>
          <a:xfrm>
            <a:off x="1064747" y="5943599"/>
            <a:ext cx="4993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🎯 Non-Functional Requirements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539A6-1726-F835-0FF1-CC62CADF3FE1}"/>
              </a:ext>
            </a:extLst>
          </p:cNvPr>
          <p:cNvSpPr txBox="1"/>
          <p:nvPr/>
        </p:nvSpPr>
        <p:spPr>
          <a:xfrm>
            <a:off x="1064747" y="6466819"/>
            <a:ext cx="33714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i="1">
                <a:solidFill>
                  <a:schemeClr val="bg1"/>
                </a:solidFill>
              </a:rPr>
              <a:t>How the system should PERFORM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Response time &lt; 2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Support 1000 concurrent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99.9% uptime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Mobile-friendly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>
                <a:solidFill>
                  <a:schemeClr val="bg1"/>
                </a:solidFill>
              </a:rPr>
              <a:t>GDPR compliant</a:t>
            </a:r>
          </a:p>
        </p:txBody>
      </p:sp>
    </p:spTree>
    <p:extLst>
      <p:ext uri="{BB962C8B-B14F-4D97-AF65-F5344CB8AC3E}">
        <p14:creationId xmlns:p14="http://schemas.microsoft.com/office/powerpoint/2010/main" val="71388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E1B781-1EE0-EF74-C0EB-44D064732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A60940E0-7380-CD9C-21C7-6E93A136C3A7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Requirements Gathering Techniques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FBA8D477-47B9-ED44-DE05-10A604B378C4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815D9177-C13A-19D5-E6B7-77988EAA1189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14C4193A-034A-84EE-7495-0ADEEB9D69B9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AF6D003-0EC0-C0A1-2C6C-F7F627008795}"/>
              </a:ext>
            </a:extLst>
          </p:cNvPr>
          <p:cNvSpPr txBox="1"/>
          <p:nvPr/>
        </p:nvSpPr>
        <p:spPr>
          <a:xfrm>
            <a:off x="1026695" y="1973179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How to Discover What Users Really Want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C91AC-DD55-99B5-64FF-6C5660F0825A}"/>
              </a:ext>
            </a:extLst>
          </p:cNvPr>
          <p:cNvSpPr txBox="1"/>
          <p:nvPr/>
        </p:nvSpPr>
        <p:spPr>
          <a:xfrm>
            <a:off x="1072767" y="2823408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🗣️ User Interviews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E74CD-8678-CBD4-A59B-901C40B8C640}"/>
              </a:ext>
            </a:extLst>
          </p:cNvPr>
          <p:cNvSpPr txBox="1"/>
          <p:nvPr/>
        </p:nvSpPr>
        <p:spPr>
          <a:xfrm>
            <a:off x="1072767" y="3346628"/>
            <a:ext cx="43059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Pros: Deep insights, clarify ambiguity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Cons: Time-consuming, small sample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Best for: Understanding user workflows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4A6CB-CEA8-AF0E-795D-4CFE67F09402}"/>
              </a:ext>
            </a:extLst>
          </p:cNvPr>
          <p:cNvSpPr txBox="1"/>
          <p:nvPr/>
        </p:nvSpPr>
        <p:spPr>
          <a:xfrm>
            <a:off x="1072767" y="4720077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👀 Observation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4B723-0443-329F-D537-D1229FBB99B2}"/>
              </a:ext>
            </a:extLst>
          </p:cNvPr>
          <p:cNvSpPr txBox="1"/>
          <p:nvPr/>
        </p:nvSpPr>
        <p:spPr>
          <a:xfrm>
            <a:off x="1072767" y="5243297"/>
            <a:ext cx="6260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Pros: See actual </a:t>
            </a:r>
            <a:r>
              <a:rPr lang="en-ID" i="1" err="1">
                <a:solidFill>
                  <a:schemeClr val="bg1"/>
                </a:solidFill>
              </a:rPr>
              <a:t>behavior</a:t>
            </a:r>
            <a:r>
              <a:rPr lang="en-ID" i="1">
                <a:solidFill>
                  <a:schemeClr val="bg1"/>
                </a:solidFill>
              </a:rPr>
              <a:t>, not reported </a:t>
            </a:r>
            <a:r>
              <a:rPr lang="en-ID" i="1" err="1">
                <a:solidFill>
                  <a:schemeClr val="bg1"/>
                </a:solidFill>
              </a:rPr>
              <a:t>behavior</a:t>
            </a:r>
            <a:endParaRPr lang="en-ID" i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Cons: Hawthorne effect (people act differently when watched)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Best for: Understanding current pain points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07C8E-F6EE-E623-3369-46794B03A36E}"/>
              </a:ext>
            </a:extLst>
          </p:cNvPr>
          <p:cNvSpPr txBox="1"/>
          <p:nvPr/>
        </p:nvSpPr>
        <p:spPr>
          <a:xfrm>
            <a:off x="9673388" y="472007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📊 Surveys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047096-153E-590A-F1CA-5B34175125DC}"/>
              </a:ext>
            </a:extLst>
          </p:cNvPr>
          <p:cNvSpPr txBox="1"/>
          <p:nvPr/>
        </p:nvSpPr>
        <p:spPr>
          <a:xfrm>
            <a:off x="9673388" y="5243297"/>
            <a:ext cx="4366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Pros: Visual feedback, early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Cons: Users focus on UI, not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Best for: Complex or innovative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C5245A-299F-657A-96A2-A9E198D93275}"/>
              </a:ext>
            </a:extLst>
          </p:cNvPr>
          <p:cNvSpPr txBox="1"/>
          <p:nvPr/>
        </p:nvSpPr>
        <p:spPr>
          <a:xfrm>
            <a:off x="9673388" y="2830521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🎨 Prototyping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0CA066-BB5B-F8A3-0979-D303043789C8}"/>
              </a:ext>
            </a:extLst>
          </p:cNvPr>
          <p:cNvSpPr txBox="1"/>
          <p:nvPr/>
        </p:nvSpPr>
        <p:spPr>
          <a:xfrm>
            <a:off x="9673388" y="3353741"/>
            <a:ext cx="43059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Pros: Deep insights, clarify ambiguity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Cons: Time-consuming, small sample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Best for: Understanding user workflows</a:t>
            </a:r>
            <a:endParaRPr lang="en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467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44E27C-F5BA-4519-FB6A-B410DFDB6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5E734F24-66C5-FA80-EF96-AE44883148B1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User Stories Format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1065536-4818-A39A-A400-BFD04D4B116A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ABC03C25-2B63-E922-2D5B-C2192C9FEA87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F9F8E948-DEB1-6361-AD27-DA532B06D043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5D3B10-AA27-6DD1-9D2B-FB6753E26027}"/>
              </a:ext>
            </a:extLst>
          </p:cNvPr>
          <p:cNvSpPr txBox="1"/>
          <p:nvPr/>
        </p:nvSpPr>
        <p:spPr>
          <a:xfrm>
            <a:off x="1026695" y="1973179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The Industry Standard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FCBAE-BDF9-C483-8DC5-DB4BC66DF1B0}"/>
              </a:ext>
            </a:extLst>
          </p:cNvPr>
          <p:cNvSpPr txBox="1"/>
          <p:nvPr/>
        </p:nvSpPr>
        <p:spPr>
          <a:xfrm>
            <a:off x="1072767" y="2823408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📝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943F9-92C4-0E48-B8D7-69212CA1426B}"/>
              </a:ext>
            </a:extLst>
          </p:cNvPr>
          <p:cNvSpPr txBox="1"/>
          <p:nvPr/>
        </p:nvSpPr>
        <p:spPr>
          <a:xfrm>
            <a:off x="1203394" y="3346628"/>
            <a:ext cx="7940606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ID" i="1">
                <a:solidFill>
                  <a:schemeClr val="bg1"/>
                </a:solidFill>
              </a:rPr>
              <a:t>As a [type of user]</a:t>
            </a:r>
          </a:p>
          <a:p>
            <a:pPr lvl="1"/>
            <a:r>
              <a:rPr lang="en-ID" i="1">
                <a:solidFill>
                  <a:schemeClr val="bg1"/>
                </a:solidFill>
              </a:rPr>
              <a:t>I want [some goal]</a:t>
            </a:r>
          </a:p>
          <a:p>
            <a:pPr lvl="1"/>
            <a:r>
              <a:rPr lang="en-ID" i="1">
                <a:solidFill>
                  <a:schemeClr val="bg1"/>
                </a:solidFill>
              </a:rPr>
              <a:t>So that [some reason/benefit]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E0A75-8CEB-4368-8DCD-28FB147A1E6B}"/>
              </a:ext>
            </a:extLst>
          </p:cNvPr>
          <p:cNvSpPr txBox="1"/>
          <p:nvPr/>
        </p:nvSpPr>
        <p:spPr>
          <a:xfrm>
            <a:off x="1064747" y="4583950"/>
            <a:ext cx="3790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>
                <a:solidFill>
                  <a:schemeClr val="bg1"/>
                </a:solidFill>
              </a:rPr>
              <a:t>Kenapa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pakai</a:t>
            </a:r>
            <a:r>
              <a:rPr lang="en-US" sz="2800">
                <a:solidFill>
                  <a:schemeClr val="bg1"/>
                </a:solidFill>
              </a:rPr>
              <a:t> format </a:t>
            </a:r>
            <a:r>
              <a:rPr lang="en-US" sz="2800" err="1">
                <a:solidFill>
                  <a:schemeClr val="bg1"/>
                </a:solidFill>
              </a:rPr>
              <a:t>ini</a:t>
            </a:r>
            <a:r>
              <a:rPr lang="en-US" sz="28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E8E3B-427C-9D08-1837-8F3D77ACB599}"/>
              </a:ext>
            </a:extLst>
          </p:cNvPr>
          <p:cNvSpPr txBox="1"/>
          <p:nvPr/>
        </p:nvSpPr>
        <p:spPr>
          <a:xfrm>
            <a:off x="1064747" y="5107170"/>
            <a:ext cx="811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As a: </a:t>
            </a:r>
            <a:r>
              <a:rPr lang="en-ID" i="1" err="1">
                <a:solidFill>
                  <a:schemeClr val="bg1"/>
                </a:solidFill>
              </a:rPr>
              <a:t>Siapa</a:t>
            </a:r>
            <a:r>
              <a:rPr lang="en-ID" i="1">
                <a:solidFill>
                  <a:schemeClr val="bg1"/>
                </a:solidFill>
              </a:rPr>
              <a:t> yang </a:t>
            </a:r>
            <a:r>
              <a:rPr lang="en-ID" i="1" err="1">
                <a:solidFill>
                  <a:schemeClr val="bg1"/>
                </a:solidFill>
              </a:rPr>
              <a:t>butuh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fitur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ini</a:t>
            </a:r>
            <a:r>
              <a:rPr lang="en-ID" i="1">
                <a:solidFill>
                  <a:schemeClr val="bg1"/>
                </a:solidFill>
              </a:rPr>
              <a:t>? (</a:t>
            </a:r>
            <a:r>
              <a:rPr lang="en-ID" i="1" err="1">
                <a:solidFill>
                  <a:schemeClr val="bg1"/>
                </a:solidFill>
              </a:rPr>
              <a:t>mahasiswa</a:t>
            </a:r>
            <a:r>
              <a:rPr lang="en-ID" i="1">
                <a:solidFill>
                  <a:schemeClr val="bg1"/>
                </a:solidFill>
              </a:rPr>
              <a:t>, </a:t>
            </a:r>
            <a:r>
              <a:rPr lang="en-ID" i="1" err="1">
                <a:solidFill>
                  <a:schemeClr val="bg1"/>
                </a:solidFill>
              </a:rPr>
              <a:t>dosen</a:t>
            </a:r>
            <a:r>
              <a:rPr lang="en-ID" i="1">
                <a:solidFill>
                  <a:schemeClr val="bg1"/>
                </a:solidFill>
              </a:rPr>
              <a:t>, admin)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I want: Apa yang </a:t>
            </a:r>
            <a:r>
              <a:rPr lang="en-ID" i="1" err="1">
                <a:solidFill>
                  <a:schemeClr val="bg1"/>
                </a:solidFill>
              </a:rPr>
              <a:t>mau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dilakukan</a:t>
            </a:r>
            <a:r>
              <a:rPr lang="en-ID" i="1">
                <a:solidFill>
                  <a:schemeClr val="bg1"/>
                </a:solidFill>
              </a:rPr>
              <a:t>? (login, upload </a:t>
            </a:r>
            <a:r>
              <a:rPr lang="en-ID" i="1" err="1">
                <a:solidFill>
                  <a:schemeClr val="bg1"/>
                </a:solidFill>
              </a:rPr>
              <a:t>tugas</a:t>
            </a:r>
            <a:r>
              <a:rPr lang="en-ID" i="1">
                <a:solidFill>
                  <a:schemeClr val="bg1"/>
                </a:solidFill>
              </a:rPr>
              <a:t>, </a:t>
            </a:r>
            <a:r>
              <a:rPr lang="en-ID" i="1" err="1">
                <a:solidFill>
                  <a:schemeClr val="bg1"/>
                </a:solidFill>
              </a:rPr>
              <a:t>lihat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nilai</a:t>
            </a:r>
            <a:r>
              <a:rPr lang="en-ID" i="1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So that: </a:t>
            </a:r>
            <a:r>
              <a:rPr lang="en-ID" i="1" err="1">
                <a:solidFill>
                  <a:schemeClr val="bg1"/>
                </a:solidFill>
              </a:rPr>
              <a:t>Kenapa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butuh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fitur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ini</a:t>
            </a:r>
            <a:r>
              <a:rPr lang="en-ID" i="1">
                <a:solidFill>
                  <a:schemeClr val="bg1"/>
                </a:solidFill>
              </a:rPr>
              <a:t>? (</a:t>
            </a:r>
            <a:r>
              <a:rPr lang="en-ID" i="1" err="1">
                <a:solidFill>
                  <a:schemeClr val="bg1"/>
                </a:solidFill>
              </a:rPr>
              <a:t>biar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bisa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akses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sistem</a:t>
            </a:r>
            <a:r>
              <a:rPr lang="en-ID" i="1">
                <a:solidFill>
                  <a:schemeClr val="bg1"/>
                </a:solidFill>
              </a:rPr>
              <a:t>, submit </a:t>
            </a:r>
            <a:r>
              <a:rPr lang="en-ID" i="1" err="1">
                <a:solidFill>
                  <a:schemeClr val="bg1"/>
                </a:solidFill>
              </a:rPr>
              <a:t>tugas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tepat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waktu</a:t>
            </a:r>
            <a:r>
              <a:rPr lang="en-ID" i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0F4EF-6AF9-78AE-D562-2EFEDA9F0871}"/>
              </a:ext>
            </a:extLst>
          </p:cNvPr>
          <p:cNvSpPr txBox="1"/>
          <p:nvPr/>
        </p:nvSpPr>
        <p:spPr>
          <a:xfrm>
            <a:off x="1067859" y="6285235"/>
            <a:ext cx="5545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Langkah-</a:t>
            </a:r>
            <a:r>
              <a:rPr lang="en-US" sz="2800" err="1">
                <a:solidFill>
                  <a:schemeClr val="bg1"/>
                </a:solidFill>
              </a:rPr>
              <a:t>langkah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menulis</a:t>
            </a:r>
            <a:r>
              <a:rPr lang="en-US" sz="2800">
                <a:solidFill>
                  <a:schemeClr val="bg1"/>
                </a:solidFill>
              </a:rPr>
              <a:t> User Story: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D288E-08EF-B91F-5DEB-1FB030C62421}"/>
              </a:ext>
            </a:extLst>
          </p:cNvPr>
          <p:cNvSpPr txBox="1"/>
          <p:nvPr/>
        </p:nvSpPr>
        <p:spPr>
          <a:xfrm>
            <a:off x="1067859" y="6808455"/>
            <a:ext cx="5346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err="1">
                <a:solidFill>
                  <a:schemeClr val="bg1"/>
                </a:solidFill>
              </a:rPr>
              <a:t>Identifikasi</a:t>
            </a:r>
            <a:r>
              <a:rPr lang="en-ID" i="1">
                <a:solidFill>
                  <a:schemeClr val="bg1"/>
                </a:solidFill>
              </a:rPr>
              <a:t> user: </a:t>
            </a:r>
            <a:r>
              <a:rPr lang="en-ID" i="1" err="1">
                <a:solidFill>
                  <a:schemeClr val="bg1"/>
                </a:solidFill>
              </a:rPr>
              <a:t>Siapa</a:t>
            </a:r>
            <a:r>
              <a:rPr lang="en-ID" i="1">
                <a:solidFill>
                  <a:schemeClr val="bg1"/>
                </a:solidFill>
              </a:rPr>
              <a:t> yang </a:t>
            </a:r>
            <a:r>
              <a:rPr lang="en-ID" i="1" err="1">
                <a:solidFill>
                  <a:schemeClr val="bg1"/>
                </a:solidFill>
              </a:rPr>
              <a:t>akan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pakai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fitur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ini</a:t>
            </a:r>
            <a:r>
              <a:rPr lang="en-ID" i="1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 err="1">
                <a:solidFill>
                  <a:schemeClr val="bg1"/>
                </a:solidFill>
              </a:rPr>
              <a:t>Tentukan</a:t>
            </a:r>
            <a:r>
              <a:rPr lang="en-ID" i="1">
                <a:solidFill>
                  <a:schemeClr val="bg1"/>
                </a:solidFill>
              </a:rPr>
              <a:t> goal: Apa yang </a:t>
            </a:r>
            <a:r>
              <a:rPr lang="en-ID" i="1" err="1">
                <a:solidFill>
                  <a:schemeClr val="bg1"/>
                </a:solidFill>
              </a:rPr>
              <a:t>mau</a:t>
            </a:r>
            <a:r>
              <a:rPr lang="en-ID" i="1">
                <a:solidFill>
                  <a:schemeClr val="bg1"/>
                </a:solidFill>
              </a:rPr>
              <a:t> user </a:t>
            </a:r>
            <a:r>
              <a:rPr lang="en-ID" i="1" err="1">
                <a:solidFill>
                  <a:schemeClr val="bg1"/>
                </a:solidFill>
              </a:rPr>
              <a:t>lakukan</a:t>
            </a:r>
            <a:r>
              <a:rPr lang="en-ID" i="1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Cari </a:t>
            </a:r>
            <a:r>
              <a:rPr lang="en-ID" i="1" err="1">
                <a:solidFill>
                  <a:schemeClr val="bg1"/>
                </a:solidFill>
              </a:rPr>
              <a:t>alasan</a:t>
            </a:r>
            <a:r>
              <a:rPr lang="en-ID" i="1">
                <a:solidFill>
                  <a:schemeClr val="bg1"/>
                </a:solidFill>
              </a:rPr>
              <a:t>: </a:t>
            </a:r>
            <a:r>
              <a:rPr lang="en-ID" i="1" err="1">
                <a:solidFill>
                  <a:schemeClr val="bg1"/>
                </a:solidFill>
              </a:rPr>
              <a:t>Kenapa</a:t>
            </a:r>
            <a:r>
              <a:rPr lang="en-ID" i="1">
                <a:solidFill>
                  <a:schemeClr val="bg1"/>
                </a:solidFill>
              </a:rPr>
              <a:t> user </a:t>
            </a:r>
            <a:r>
              <a:rPr lang="en-ID" i="1" err="1">
                <a:solidFill>
                  <a:schemeClr val="bg1"/>
                </a:solidFill>
              </a:rPr>
              <a:t>butuh</a:t>
            </a:r>
            <a:r>
              <a:rPr lang="en-ID" i="1">
                <a:solidFill>
                  <a:schemeClr val="bg1"/>
                </a:solidFill>
              </a:rPr>
              <a:t> </a:t>
            </a:r>
            <a:r>
              <a:rPr lang="en-ID" i="1" err="1">
                <a:solidFill>
                  <a:schemeClr val="bg1"/>
                </a:solidFill>
              </a:rPr>
              <a:t>ini</a:t>
            </a:r>
            <a:r>
              <a:rPr lang="en-ID" i="1">
                <a:solidFill>
                  <a:schemeClr val="bg1"/>
                </a:solidFill>
              </a:rPr>
              <a:t>? Apa </a:t>
            </a:r>
            <a:r>
              <a:rPr lang="en-ID" i="1" err="1">
                <a:solidFill>
                  <a:schemeClr val="bg1"/>
                </a:solidFill>
              </a:rPr>
              <a:t>benefitnya</a:t>
            </a:r>
            <a:r>
              <a:rPr lang="en-ID" i="1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81A38-0437-A75A-9D08-EF2D23AD5FC0}"/>
              </a:ext>
            </a:extLst>
          </p:cNvPr>
          <p:cNvSpPr txBox="1"/>
          <p:nvPr/>
        </p:nvSpPr>
        <p:spPr>
          <a:xfrm>
            <a:off x="9454757" y="2826520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✅ Good Example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56817-5B84-8CC8-5993-28FC91B09B2F}"/>
              </a:ext>
            </a:extLst>
          </p:cNvPr>
          <p:cNvSpPr txBox="1"/>
          <p:nvPr/>
        </p:nvSpPr>
        <p:spPr>
          <a:xfrm>
            <a:off x="9585384" y="3349740"/>
            <a:ext cx="7940606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ID" i="1">
                <a:solidFill>
                  <a:schemeClr val="bg1"/>
                </a:solidFill>
              </a:rPr>
              <a:t>As a busy student</a:t>
            </a:r>
          </a:p>
          <a:p>
            <a:pPr lvl="1"/>
            <a:r>
              <a:rPr lang="en-ID" i="1">
                <a:solidFill>
                  <a:schemeClr val="bg1"/>
                </a:solidFill>
              </a:rPr>
              <a:t>I want to set task deadlines</a:t>
            </a:r>
          </a:p>
          <a:p>
            <a:pPr lvl="1"/>
            <a:r>
              <a:rPr lang="en-ID" i="1">
                <a:solidFill>
                  <a:schemeClr val="bg1"/>
                </a:solidFill>
              </a:rPr>
              <a:t>So that I can prioritize my work effectively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425223-1DD0-D034-6338-BA6373939392}"/>
              </a:ext>
            </a:extLst>
          </p:cNvPr>
          <p:cNvSpPr txBox="1"/>
          <p:nvPr/>
        </p:nvSpPr>
        <p:spPr>
          <a:xfrm>
            <a:off x="9457869" y="4621110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❌ Bad Example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C3D5DE-962A-1832-21FC-67C77D1A97C1}"/>
              </a:ext>
            </a:extLst>
          </p:cNvPr>
          <p:cNvSpPr txBox="1"/>
          <p:nvPr/>
        </p:nvSpPr>
        <p:spPr>
          <a:xfrm>
            <a:off x="9588496" y="5144330"/>
            <a:ext cx="7940606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ID" i="1">
                <a:solidFill>
                  <a:schemeClr val="bg1"/>
                </a:solidFill>
              </a:rPr>
              <a:t>As a user</a:t>
            </a:r>
          </a:p>
          <a:p>
            <a:pPr lvl="1"/>
            <a:r>
              <a:rPr lang="en-ID" i="1">
                <a:solidFill>
                  <a:schemeClr val="bg1"/>
                </a:solidFill>
              </a:rPr>
              <a:t>I want a button</a:t>
            </a:r>
          </a:p>
          <a:p>
            <a:pPr lvl="1"/>
            <a:r>
              <a:rPr lang="en-ID" i="1">
                <a:solidFill>
                  <a:schemeClr val="bg1"/>
                </a:solidFill>
              </a:rPr>
              <a:t>So that I can click it</a:t>
            </a:r>
          </a:p>
        </p:txBody>
      </p:sp>
    </p:spTree>
    <p:extLst>
      <p:ext uri="{BB962C8B-B14F-4D97-AF65-F5344CB8AC3E}">
        <p14:creationId xmlns:p14="http://schemas.microsoft.com/office/powerpoint/2010/main" val="106998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0E2EAF-AB0F-9A1C-EB33-E5F52148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767108AF-7CB1-FC85-4853-23B9095269D4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5220056-BDCB-6F3B-13A0-72F4427F369B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User Stories Format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4C1FAB5-768F-DF94-C525-73273CE039FF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1A9294C-209D-1389-7E1C-A6B5F7672EBD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94F56000-48F6-3BB3-9FF1-1C7AD0A17EBD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A7179EB-5BB0-BD0F-B039-B686F863C03C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76F189B-2086-5A14-600E-8AE929B72DB0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7">
            <a:extLst>
              <a:ext uri="{FF2B5EF4-FFF2-40B4-BE49-F238E27FC236}">
                <a16:creationId xmlns:a16="http://schemas.microsoft.com/office/drawing/2014/main" id="{61810570-DDB6-D2DC-733B-6D80DF89474A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FEAFE2C8-0EDF-3818-7632-46F8661D37E4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DB7957BD-A5E0-D42E-4777-147AB04D867F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96C96A-23F7-493F-C4BD-C5BA012F56C1}"/>
              </a:ext>
            </a:extLst>
          </p:cNvPr>
          <p:cNvSpPr txBox="1"/>
          <p:nvPr/>
        </p:nvSpPr>
        <p:spPr>
          <a:xfrm>
            <a:off x="1026695" y="1973179"/>
            <a:ext cx="1785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INVEST Criteria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AB3AF-D5A8-6CA0-5750-E2A6D0506C5F}"/>
              </a:ext>
            </a:extLst>
          </p:cNvPr>
          <p:cNvSpPr txBox="1"/>
          <p:nvPr/>
        </p:nvSpPr>
        <p:spPr>
          <a:xfrm>
            <a:off x="1026695" y="2839753"/>
            <a:ext cx="4799712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chemeClr val="bg1"/>
                </a:solidFill>
              </a:rPr>
              <a:t>🎯 I - Independent</a:t>
            </a:r>
          </a:p>
          <a:p>
            <a:r>
              <a:rPr lang="en-ID" sz="2400">
                <a:solidFill>
                  <a:schemeClr val="bg1"/>
                </a:solidFill>
              </a:rPr>
              <a:t>Story can be developed separately</a:t>
            </a:r>
          </a:p>
          <a:p>
            <a:endParaRPr lang="en-ID" sz="2400">
              <a:solidFill>
                <a:schemeClr val="bg1"/>
              </a:solidFill>
            </a:endParaRPr>
          </a:p>
          <a:p>
            <a:r>
              <a:rPr lang="en-ID" sz="2400" b="1">
                <a:solidFill>
                  <a:schemeClr val="bg1"/>
                </a:solidFill>
              </a:rPr>
              <a:t>🗣️ N - Negotiable</a:t>
            </a:r>
          </a:p>
          <a:p>
            <a:r>
              <a:rPr lang="en-ID" sz="2400">
                <a:solidFill>
                  <a:schemeClr val="bg1"/>
                </a:solidFill>
              </a:rPr>
              <a:t>Details can be discussed and refined</a:t>
            </a:r>
          </a:p>
          <a:p>
            <a:endParaRPr lang="en-ID" sz="2400" b="1">
              <a:solidFill>
                <a:schemeClr val="bg1"/>
              </a:solidFill>
            </a:endParaRPr>
          </a:p>
          <a:p>
            <a:r>
              <a:rPr lang="en-ID" sz="2400" b="1">
                <a:solidFill>
                  <a:schemeClr val="bg1"/>
                </a:solidFill>
              </a:rPr>
              <a:t>💰 V - Valuable</a:t>
            </a:r>
          </a:p>
          <a:p>
            <a:r>
              <a:rPr lang="en-ID" sz="2400">
                <a:solidFill>
                  <a:schemeClr val="bg1"/>
                </a:solidFill>
              </a:rPr>
              <a:t>Provides clear value to user/business</a:t>
            </a:r>
          </a:p>
          <a:p>
            <a:endParaRPr lang="en-ID" sz="2400" b="1">
              <a:solidFill>
                <a:schemeClr val="bg1"/>
              </a:solidFill>
            </a:endParaRPr>
          </a:p>
          <a:p>
            <a:r>
              <a:rPr lang="en-ID" sz="2400" b="1">
                <a:solidFill>
                  <a:schemeClr val="bg1"/>
                </a:solidFill>
              </a:rPr>
              <a:t>📏 E - Estimable</a:t>
            </a:r>
          </a:p>
          <a:p>
            <a:r>
              <a:rPr lang="en-ID" sz="2400">
                <a:solidFill>
                  <a:schemeClr val="bg1"/>
                </a:solidFill>
              </a:rPr>
              <a:t>Team can estimate effort required</a:t>
            </a:r>
          </a:p>
          <a:p>
            <a:endParaRPr lang="en-ID" sz="2400" b="1">
              <a:solidFill>
                <a:schemeClr val="bg1"/>
              </a:solidFill>
            </a:endParaRPr>
          </a:p>
          <a:p>
            <a:r>
              <a:rPr lang="en-ID" sz="2400" b="1">
                <a:solidFill>
                  <a:schemeClr val="bg1"/>
                </a:solidFill>
              </a:rPr>
              <a:t>🤏 S - Small</a:t>
            </a:r>
          </a:p>
          <a:p>
            <a:r>
              <a:rPr lang="en-ID" sz="2400">
                <a:solidFill>
                  <a:schemeClr val="bg1"/>
                </a:solidFill>
              </a:rPr>
              <a:t>Can be completed in one sprint</a:t>
            </a:r>
          </a:p>
          <a:p>
            <a:endParaRPr lang="en-ID" sz="2400" b="1">
              <a:solidFill>
                <a:schemeClr val="bg1"/>
              </a:solidFill>
            </a:endParaRPr>
          </a:p>
          <a:p>
            <a:r>
              <a:rPr lang="en-ID" sz="2400" b="1">
                <a:solidFill>
                  <a:schemeClr val="bg1"/>
                </a:solidFill>
              </a:rPr>
              <a:t>✅ T - Testable</a:t>
            </a:r>
          </a:p>
          <a:p>
            <a:r>
              <a:rPr lang="en-ID" sz="2400">
                <a:solidFill>
                  <a:schemeClr val="bg1"/>
                </a:solidFill>
              </a:rPr>
              <a:t>Clear acceptance criteria</a:t>
            </a:r>
          </a:p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85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6AE7EA-9423-FB5C-7EB8-720631651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FAB1CB24-7294-39ED-D3EF-A78B282EAB01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0E729C7-B8DC-5560-1C84-008F2A28AEB5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Interactive Exercise</a:t>
            </a:r>
            <a:endParaRPr lang="en-US" sz="5400" i="1" spc="-30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BC559100-D2B0-27D4-369A-BC79B898549B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2C0E350-6A93-C73D-2251-6797B45407BD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73B6010-763D-6EDC-EE10-BDAC84A5C978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C5872B9-C24C-51D7-1D58-B31789FAD67D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B07884D-9BEA-4816-1476-9C245CA3D6C3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7">
            <a:extLst>
              <a:ext uri="{FF2B5EF4-FFF2-40B4-BE49-F238E27FC236}">
                <a16:creationId xmlns:a16="http://schemas.microsoft.com/office/drawing/2014/main" id="{698E0E93-0116-7363-93B7-2172339A67AC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B60EC994-9E06-E455-C561-5D8F6055FDA5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3B590242-C89E-8EF7-1766-CBA87D8FD527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F4E3756-57A1-6361-8016-A591B361A1C6}"/>
              </a:ext>
            </a:extLst>
          </p:cNvPr>
          <p:cNvSpPr txBox="1"/>
          <p:nvPr/>
        </p:nvSpPr>
        <p:spPr>
          <a:xfrm>
            <a:off x="1026695" y="1973179"/>
            <a:ext cx="3658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>
                <a:solidFill>
                  <a:schemeClr val="bg1"/>
                </a:solidFill>
              </a:rPr>
              <a:t>Write User Stories for WhatsApp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CA86B-E1B9-885E-9FBC-40668245BB96}"/>
              </a:ext>
            </a:extLst>
          </p:cNvPr>
          <p:cNvSpPr txBox="1"/>
          <p:nvPr/>
        </p:nvSpPr>
        <p:spPr>
          <a:xfrm>
            <a:off x="1064747" y="2568542"/>
            <a:ext cx="4777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🤔 Think About These Features: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50F463-1BEB-3EAF-B9A2-790AA80E4177}"/>
              </a:ext>
            </a:extLst>
          </p:cNvPr>
          <p:cNvSpPr txBox="1"/>
          <p:nvPr/>
        </p:nvSpPr>
        <p:spPr>
          <a:xfrm>
            <a:off x="1102069" y="3091762"/>
            <a:ext cx="24256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Sending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Creating group 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Sharing photos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Voice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Status updates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6D359-B46B-98C7-3EAE-3C0AD0F89EBE}"/>
              </a:ext>
            </a:extLst>
          </p:cNvPr>
          <p:cNvSpPr txBox="1"/>
          <p:nvPr/>
        </p:nvSpPr>
        <p:spPr>
          <a:xfrm>
            <a:off x="1067859" y="4960290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🎯 What We're Looking For: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9B470-D1F0-54B7-3071-94C417D06CA2}"/>
              </a:ext>
            </a:extLst>
          </p:cNvPr>
          <p:cNvSpPr txBox="1"/>
          <p:nvPr/>
        </p:nvSpPr>
        <p:spPr>
          <a:xfrm>
            <a:off x="1105181" y="5483510"/>
            <a:ext cx="5150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Clear user type dan benefit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Testable acceptance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i="1">
                <a:solidFill>
                  <a:schemeClr val="bg1"/>
                </a:solidFill>
              </a:rPr>
              <a:t>Focus on user value, not technical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3404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1665</Words>
  <Application>Microsoft Macintosh PowerPoint</Application>
  <PresentationFormat>Custom</PresentationFormat>
  <Paragraphs>298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Calibri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Pink Modern Software Engineer Presentation</dc:title>
  <cp:lastModifiedBy>Toni Kusnandar</cp:lastModifiedBy>
  <cp:revision>1</cp:revision>
  <cp:lastPrinted>2026-01-11T07:54:50Z</cp:lastPrinted>
  <dcterms:created xsi:type="dcterms:W3CDTF">2006-08-16T00:00:00Z</dcterms:created>
  <dcterms:modified xsi:type="dcterms:W3CDTF">2026-01-13T05:12:59Z</dcterms:modified>
  <dc:identifier>DAG-F4EkZ9U</dc:identifier>
</cp:coreProperties>
</file>